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4"/>
  </p:sldMasterIdLst>
  <p:notesMasterIdLst>
    <p:notesMasterId r:id="rId47"/>
  </p:notesMasterIdLst>
  <p:handoutMasterIdLst>
    <p:handoutMasterId r:id="rId48"/>
  </p:handoutMasterIdLst>
  <p:sldIdLst>
    <p:sldId id="263" r:id="rId5"/>
    <p:sldId id="280" r:id="rId6"/>
    <p:sldId id="283" r:id="rId7"/>
    <p:sldId id="259" r:id="rId8"/>
    <p:sldId id="312" r:id="rId9"/>
    <p:sldId id="285" r:id="rId10"/>
    <p:sldId id="332" r:id="rId11"/>
    <p:sldId id="298" r:id="rId12"/>
    <p:sldId id="296" r:id="rId13"/>
    <p:sldId id="322" r:id="rId14"/>
    <p:sldId id="307" r:id="rId15"/>
    <p:sldId id="286" r:id="rId16"/>
    <p:sldId id="297" r:id="rId17"/>
    <p:sldId id="319" r:id="rId18"/>
    <p:sldId id="324" r:id="rId19"/>
    <p:sldId id="320" r:id="rId20"/>
    <p:sldId id="323" r:id="rId21"/>
    <p:sldId id="333" r:id="rId22"/>
    <p:sldId id="287" r:id="rId23"/>
    <p:sldId id="300" r:id="rId24"/>
    <p:sldId id="301" r:id="rId25"/>
    <p:sldId id="336" r:id="rId26"/>
    <p:sldId id="288" r:id="rId27"/>
    <p:sldId id="304" r:id="rId28"/>
    <p:sldId id="302" r:id="rId29"/>
    <p:sldId id="289" r:id="rId30"/>
    <p:sldId id="303" r:id="rId31"/>
    <p:sldId id="305" r:id="rId32"/>
    <p:sldId id="306" r:id="rId33"/>
    <p:sldId id="318" r:id="rId34"/>
    <p:sldId id="290" r:id="rId35"/>
    <p:sldId id="315" r:id="rId36"/>
    <p:sldId id="308" r:id="rId37"/>
    <p:sldId id="311" r:id="rId38"/>
    <p:sldId id="314" r:id="rId39"/>
    <p:sldId id="317" r:id="rId40"/>
    <p:sldId id="310" r:id="rId41"/>
    <p:sldId id="337" r:id="rId42"/>
    <p:sldId id="328" r:id="rId43"/>
    <p:sldId id="291" r:id="rId44"/>
    <p:sldId id="326" r:id="rId45"/>
    <p:sldId id="266" r:id="rId46"/>
  </p:sldIdLst>
  <p:sldSz cx="12192000" cy="68580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Work Sans" panose="020B0604020202020204" charset="0"/>
      <p:regular r:id="rId53"/>
      <p:bold r:id="rId54"/>
    </p:embeddedFont>
    <p:embeddedFont>
      <p:font typeface="Work Sans SemiBold" panose="020B0604020202020204" charset="0"/>
      <p:bold r:id="rId55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17C0CEC3-7F19-4D95-A6CD-5A268B7FDD39}">
          <p14:sldIdLst>
            <p14:sldId id="263"/>
            <p14:sldId id="280"/>
            <p14:sldId id="283"/>
          </p14:sldIdLst>
        </p14:section>
        <p14:section name="Primera Sección" id="{8FDE4750-BE56-42B4-9C5B-9C3DC7F61A7C}">
          <p14:sldIdLst>
            <p14:sldId id="259"/>
            <p14:sldId id="312"/>
            <p14:sldId id="285"/>
            <p14:sldId id="332"/>
            <p14:sldId id="298"/>
            <p14:sldId id="296"/>
            <p14:sldId id="322"/>
            <p14:sldId id="307"/>
            <p14:sldId id="286"/>
            <p14:sldId id="297"/>
            <p14:sldId id="319"/>
            <p14:sldId id="324"/>
            <p14:sldId id="320"/>
            <p14:sldId id="323"/>
            <p14:sldId id="333"/>
            <p14:sldId id="287"/>
            <p14:sldId id="300"/>
            <p14:sldId id="301"/>
            <p14:sldId id="336"/>
            <p14:sldId id="288"/>
            <p14:sldId id="304"/>
            <p14:sldId id="302"/>
            <p14:sldId id="289"/>
            <p14:sldId id="303"/>
            <p14:sldId id="305"/>
            <p14:sldId id="306"/>
            <p14:sldId id="318"/>
            <p14:sldId id="290"/>
            <p14:sldId id="315"/>
            <p14:sldId id="308"/>
            <p14:sldId id="311"/>
            <p14:sldId id="314"/>
            <p14:sldId id="317"/>
            <p14:sldId id="310"/>
            <p14:sldId id="337"/>
            <p14:sldId id="328"/>
            <p14:sldId id="291"/>
            <p14:sldId id="32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milo Andres Mayorquin Adame" initials="CAMA" lastIdx="2" clrIdx="0">
    <p:extLst>
      <p:ext uri="{19B8F6BF-5375-455C-9EA6-DF929625EA0E}">
        <p15:presenceInfo xmlns:p15="http://schemas.microsoft.com/office/powerpoint/2012/main" userId="Camilo Andres Mayorquin Adame" providerId="None"/>
      </p:ext>
    </p:extLst>
  </p:cmAuthor>
  <p:cmAuthor id="2" name="Camilo Andres Mayorquin Adame" initials="CAMA [2]" lastIdx="1" clrIdx="1">
    <p:extLst>
      <p:ext uri="{19B8F6BF-5375-455C-9EA6-DF929625EA0E}">
        <p15:presenceInfo xmlns:p15="http://schemas.microsoft.com/office/powerpoint/2012/main" userId="S-1-5-21-3344961908-621394076-841583956-1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C85"/>
    <a:srgbClr val="002060"/>
    <a:srgbClr val="283743"/>
    <a:srgbClr val="004A84"/>
    <a:srgbClr val="D9D9D9"/>
    <a:srgbClr val="A6A6A6"/>
    <a:srgbClr val="E7E8E8"/>
    <a:srgbClr val="000000"/>
    <a:srgbClr val="717170"/>
    <a:srgbClr val="D1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7" autoAdjust="0"/>
    <p:restoredTop sz="98694" autoAdjust="0"/>
  </p:normalViewPr>
  <p:slideViewPr>
    <p:cSldViewPr snapToGrid="0">
      <p:cViewPr varScale="1">
        <p:scale>
          <a:sx n="114" d="100"/>
          <a:sy n="114" d="100"/>
        </p:scale>
        <p:origin x="38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5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>
              <a:latin typeface="Work Sans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C44C8-8A7A-402E-BE9F-F9B9498000FC}" type="datetimeFigureOut">
              <a:rPr lang="es-CO" smtClean="0">
                <a:latin typeface="Work Sans" panose="00000500000000000000" pitchFamily="2" charset="0"/>
              </a:rPr>
              <a:t>5/08/2019</a:t>
            </a:fld>
            <a:endParaRPr lang="es-CO" dirty="0">
              <a:latin typeface="Work Sans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>
              <a:latin typeface="Work Sans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5F5EF-AE72-4A14-9CDB-C4CA7F29A3CC}" type="slidenum">
              <a:rPr lang="es-CO" smtClean="0">
                <a:latin typeface="Work Sans" panose="00000500000000000000" pitchFamily="2" charset="0"/>
              </a:rPr>
              <a:t>‹Nº›</a:t>
            </a:fld>
            <a:endParaRPr lang="es-CO" dirty="0">
              <a:latin typeface="Work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07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0000500000000000000" pitchFamily="2" charset="0"/>
              </a:defRPr>
            </a:lvl1pPr>
          </a:lstStyle>
          <a:p>
            <a:endParaRPr lang="es-C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0000500000000000000" pitchFamily="2" charset="0"/>
              </a:defRPr>
            </a:lvl1pPr>
          </a:lstStyle>
          <a:p>
            <a:fld id="{98BAFF05-F43C-4CB6-AE67-6997AB6FE7FB}" type="datetimeFigureOut">
              <a:rPr lang="es-CO" smtClean="0"/>
              <a:pPr/>
              <a:t>5/08/2019</a:t>
            </a:fld>
            <a:endParaRPr lang="es-C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0000500000000000000" pitchFamily="2" charset="0"/>
              </a:defRPr>
            </a:lvl1pPr>
          </a:lstStyle>
          <a:p>
            <a:endParaRPr lang="es-C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0000500000000000000" pitchFamily="2" charset="0"/>
              </a:defRPr>
            </a:lvl1pPr>
          </a:lstStyle>
          <a:p>
            <a:fld id="{A81E9337-9457-4885-8E9F-046775B6A990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9455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ortada Institucio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4"/>
          <p:cNvSpPr/>
          <p:nvPr/>
        </p:nvSpPr>
        <p:spPr>
          <a:xfrm rot="5400000">
            <a:off x="6984999" y="1651001"/>
            <a:ext cx="6858001" cy="35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>
              <a:latin typeface="Work Sans" panose="00000500000000000000" pitchFamily="2" charset="0"/>
            </a:endParaRPr>
          </a:p>
        </p:txBody>
      </p:sp>
      <p:sp>
        <p:nvSpPr>
          <p:cNvPr id="7" name="Shape 55"/>
          <p:cNvSpPr txBox="1"/>
          <p:nvPr/>
        </p:nvSpPr>
        <p:spPr>
          <a:xfrm>
            <a:off x="406400" y="6322013"/>
            <a:ext cx="7804150" cy="415458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spAutoFit/>
          </a:bodyPr>
          <a:lstStyle/>
          <a:p>
            <a:pPr algn="ctr"/>
            <a:r>
              <a:rPr lang="es-CO" sz="1000" dirty="0">
                <a:solidFill>
                  <a:schemeClr val="bg1"/>
                </a:solidFill>
              </a:rPr>
              <a:t>Esta presentación es propiedad intelectual controlada y producida por el Departamento Nacional de Planeación</a:t>
            </a:r>
            <a:endParaRPr lang="x-none" sz="10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261D974-4917-4898-B3B0-6A8ECFEEB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5425" y="2873375"/>
            <a:ext cx="6327946" cy="1111249"/>
          </a:xfrm>
          <a:prstGeom prst="rect">
            <a:avLst/>
          </a:prstGeom>
        </p:spPr>
      </p:pic>
      <p:sp>
        <p:nvSpPr>
          <p:cNvPr id="6" name="Shape 54">
            <a:extLst>
              <a:ext uri="{FF2B5EF4-FFF2-40B4-BE49-F238E27FC236}">
                <a16:creationId xmlns:a16="http://schemas.microsoft.com/office/drawing/2014/main" id="{8230B0EB-58AA-484E-9465-69A33E1865E2}"/>
              </a:ext>
            </a:extLst>
          </p:cNvPr>
          <p:cNvSpPr/>
          <p:nvPr userDrawn="1"/>
        </p:nvSpPr>
        <p:spPr>
          <a:xfrm rot="5400000">
            <a:off x="6984999" y="1651001"/>
            <a:ext cx="6858001" cy="35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>
              <a:latin typeface="Work Sans" panose="00000500000000000000" pitchFamily="2" charset="0"/>
            </a:endParaRPr>
          </a:p>
        </p:txBody>
      </p:sp>
      <p:sp>
        <p:nvSpPr>
          <p:cNvPr id="8" name="Shape 55">
            <a:extLst>
              <a:ext uri="{FF2B5EF4-FFF2-40B4-BE49-F238E27FC236}">
                <a16:creationId xmlns:a16="http://schemas.microsoft.com/office/drawing/2014/main" id="{0D3D41AC-CE21-40BD-928E-00029066B3C9}"/>
              </a:ext>
            </a:extLst>
          </p:cNvPr>
          <p:cNvSpPr txBox="1"/>
          <p:nvPr userDrawn="1"/>
        </p:nvSpPr>
        <p:spPr>
          <a:xfrm>
            <a:off x="406400" y="6322013"/>
            <a:ext cx="7804150" cy="415458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spAutoFit/>
          </a:bodyPr>
          <a:lstStyle/>
          <a:p>
            <a:pPr algn="ctr"/>
            <a:r>
              <a:rPr lang="es-CO" sz="1000" dirty="0">
                <a:solidFill>
                  <a:schemeClr val="bg1"/>
                </a:solidFill>
              </a:rPr>
              <a:t>Esta presentación es propiedad intelectual controlada y producida por el Departamento Nacional de Planeación</a:t>
            </a:r>
            <a:endParaRPr lang="x-none" sz="1000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E092401-9920-48FB-9686-45614E04E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5425" y="2873375"/>
            <a:ext cx="6327946" cy="111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Tab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73D63A0-B3C4-4AA6-881C-BAE716D379BC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1909580" y="2301764"/>
            <a:ext cx="8372840" cy="39557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EL ÍCONO PARA INSERTAR TABLA con celdas a 18 puntos mínimo y color negro</a:t>
            </a:r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D861DA6D-92BD-4E1D-97B8-E729A5EED1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37FDA873-0D51-495D-A585-E6B9743585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502472C7-1D72-4660-8811-26E690F2C5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A1E9B01-EB78-4A55-A8B8-C87A1018BF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5656A1-8E47-48C3-ACE9-376FAF41517C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1E40D-FD64-466B-A0E0-1A28FF5F8074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B42C3D4-42D1-4A57-9AF6-1F59790C8C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Texto y Gráfi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B7A07-02CF-4788-AAE6-ABB457979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846" y="2638718"/>
            <a:ext cx="4791074" cy="312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corto en tamaño mínimo de 18 puntos negro.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80955C4-FC34-4E86-A3C3-809D890A276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925081" y="2259444"/>
            <a:ext cx="5336020" cy="388274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ÍCONO PARA INSERTAR GRÁFICO con etiquetas de valores en tamaño 18 mínimo y color negro.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EDC6F7D6-9AD8-4DB4-BE57-E217C156D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20DD03A-4C03-4B3C-A493-9E670FAC41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B5170861-91C6-4124-AD9A-E59C2434F09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972314-56B5-4723-A35C-7CCA0E0B61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90A612-DFD6-44DB-8CC9-60AB60798D3B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9232C-3855-4FCF-8E7F-BC4552A1F4DC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98A3940-B7B9-4BAE-B109-0B205D17B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Viñetas y Gráfi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9B7A07-02CF-4788-AAE6-ABB457979B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846" y="2638718"/>
            <a:ext cx="4791073" cy="312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6EC00B9A-A9A2-4304-92E7-1E3EC43D6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C3EDCD0-197B-45E6-81F8-32052C99F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61B17EB2-F4F8-4CB6-9C2B-11594EA6EA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DEA7AC37-1E18-4AB2-95A5-643D1E235D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4197D9-EF97-4209-AFE5-85F20288FEF0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26" name="Chart Placeholder 3">
            <a:extLst>
              <a:ext uri="{FF2B5EF4-FFF2-40B4-BE49-F238E27FC236}">
                <a16:creationId xmlns:a16="http://schemas.microsoft.com/office/drawing/2014/main" id="{28F1F993-3C0C-4B3B-9921-F2A80C4981AA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925081" y="2259444"/>
            <a:ext cx="5336020" cy="388274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ÍCONO PARA INSERTAR GRÁFICO con etiquetas de valores en tamaño 18 mínimo y color negro.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523E6-BD45-4BFA-A71A-55EA7BFF763D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016C75-D663-48CD-9C90-B8C1D15F11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Texto y Tab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73D63A0-B3C4-4AA6-881C-BAE716D379BC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25080" y="2259444"/>
            <a:ext cx="5336020" cy="38827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EL ÍCONO PARA INSERTAR TABLA con celdas a 18 puntos mínimo y color negro</a:t>
            </a:r>
          </a:p>
        </p:txBody>
      </p:sp>
      <p:sp>
        <p:nvSpPr>
          <p:cNvPr id="18" name="Title 14">
            <a:extLst>
              <a:ext uri="{FF2B5EF4-FFF2-40B4-BE49-F238E27FC236}">
                <a16:creationId xmlns:a16="http://schemas.microsoft.com/office/drawing/2014/main" id="{E90DFF73-E0F8-461B-AF03-5C0BB897D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B93B9B5-98A9-4336-9F78-E39DE71672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ECD3C70-E2BB-4850-8D45-E4B456A9D3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5C360BCA-3B37-4322-B7D3-9AA942C91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E9633F-E346-481F-9032-F73693AC0CFB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CA56FE95-93C7-4A51-9F66-75D544CF24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846" y="2638718"/>
            <a:ext cx="4791074" cy="312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corto en tamaño mínimo de 18 puntos negro.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C57616-4479-4B60-9F6E-9BCD35FAC535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C9B5669-43FE-4261-931E-E917E174A9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Viñetas y Tab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ble Placeholder 2">
            <a:extLst>
              <a:ext uri="{FF2B5EF4-FFF2-40B4-BE49-F238E27FC236}">
                <a16:creationId xmlns:a16="http://schemas.microsoft.com/office/drawing/2014/main" id="{8203DFA6-0CB8-4A3D-8CE3-265AB1EF339B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925080" y="2259444"/>
            <a:ext cx="5336020" cy="38827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EL ÍCONO PARA INSERTAR TABLA con celdas a 18 puntos mínimo y color negro</a:t>
            </a:r>
          </a:p>
        </p:txBody>
      </p:sp>
      <p:sp>
        <p:nvSpPr>
          <p:cNvPr id="18" name="Title 14">
            <a:extLst>
              <a:ext uri="{FF2B5EF4-FFF2-40B4-BE49-F238E27FC236}">
                <a16:creationId xmlns:a16="http://schemas.microsoft.com/office/drawing/2014/main" id="{5B48B724-9280-4067-958D-0F7EF2524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4DED190-8C82-48CA-86DD-EE1BA40326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8EC853C5-D1C3-4D32-83D4-83D614F582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50406B42-3C2A-4815-9394-AA734B49B9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69F77-0D22-4E38-B7A5-E55A5CCA5F38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495CC00C-A239-45D6-A9DC-0FE0D717AF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5846" y="2638718"/>
            <a:ext cx="4791073" cy="3124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CA6ABB-068A-41A2-8B0E-3D09BE40A755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B49A0F-4A40-4D51-B721-A2FBC1A8B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Metas / Objetiv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50A1336-DDDF-45BC-9071-8C1F8875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2741" y="2810860"/>
            <a:ext cx="6104659" cy="20466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18" name="Title 14">
            <a:extLst>
              <a:ext uri="{FF2B5EF4-FFF2-40B4-BE49-F238E27FC236}">
                <a16:creationId xmlns:a16="http://schemas.microsoft.com/office/drawing/2014/main" id="{FDF2018D-E4BC-43DF-AF14-F896E755A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9"/>
            <a:ext cx="8293335" cy="4779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28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C4D1D-4B56-410E-8E1A-DF17AAAE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7" y="1305986"/>
            <a:ext cx="8293898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FEF4AB-7FCF-4C74-85F1-18BEDF121B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8632D96-7E0C-45DA-A2E5-1C0997C551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076" y="234950"/>
            <a:ext cx="7647554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2B37E-C401-4675-8EF2-F17727F1485E}"/>
              </a:ext>
            </a:extLst>
          </p:cNvPr>
          <p:cNvSpPr txBox="1"/>
          <p:nvPr/>
        </p:nvSpPr>
        <p:spPr>
          <a:xfrm>
            <a:off x="8223250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Shape 54">
            <a:extLst>
              <a:ext uri="{FF2B5EF4-FFF2-40B4-BE49-F238E27FC236}">
                <a16:creationId xmlns:a16="http://schemas.microsoft.com/office/drawing/2014/main" id="{E171B84A-FB40-4C31-A14B-B34CB078E8D9}"/>
              </a:ext>
            </a:extLst>
          </p:cNvPr>
          <p:cNvSpPr/>
          <p:nvPr/>
        </p:nvSpPr>
        <p:spPr>
          <a:xfrm rot="5400000">
            <a:off x="7064374" y="1730381"/>
            <a:ext cx="6858001" cy="339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 dirty="0">
              <a:latin typeface="Work Sans" panose="00000500000000000000" pitchFamily="2" charset="0"/>
            </a:endParaRP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5BD02C8-0DDF-4E9D-98B3-EA2835A46D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69905" y="194180"/>
            <a:ext cx="3060169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Conceptos paralelos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07512AE-24C1-4C7B-B320-D13689B3EF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9905" y="703110"/>
            <a:ext cx="3060169" cy="55262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180000" indent="-180000">
              <a:lnSpc>
                <a:spcPct val="10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14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328121-F1F4-4A67-906C-790DDBBB7EB1}"/>
              </a:ext>
            </a:extLst>
          </p:cNvPr>
          <p:cNvSpPr txBox="1"/>
          <p:nvPr userDrawn="1"/>
        </p:nvSpPr>
        <p:spPr>
          <a:xfrm>
            <a:off x="8223250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C43124B-597B-4786-86F6-450BF2814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Comparació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CF9560-1BBB-4642-AE1D-30E57BC8E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059" y="2206014"/>
            <a:ext cx="4827404" cy="577850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1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FF4CF4-99B6-41F0-B15C-242E7C10BE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9059" y="2802295"/>
            <a:ext cx="4827404" cy="34351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accent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525C52B-2525-43A0-BBE4-73B1536F5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2246" y="2206014"/>
            <a:ext cx="4827404" cy="57785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2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C1C08DA-A307-4C7C-829E-88A5B3913F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246" y="2802295"/>
            <a:ext cx="4827404" cy="343514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24" name="Title 14">
            <a:extLst>
              <a:ext uri="{FF2B5EF4-FFF2-40B4-BE49-F238E27FC236}">
                <a16:creationId xmlns:a16="http://schemas.microsoft.com/office/drawing/2014/main" id="{35700CEB-3FCE-4505-AB0D-FF781B54C6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C761D3CE-2915-45E4-A1FE-8BB3B1F69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83A5392A-7E12-496C-8EBD-38419A592D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6560C2C-3A59-4DFF-84B4-910DEE7B9AC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DCF482-EF5D-4FF4-99C8-8AECCC3BF930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A85E4-A573-4E21-ADDE-63E511184280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967BC90-84A4-41BB-AC2C-B76D84DCED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Comparació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CF9560-1BBB-4642-AE1D-30E57BC8E2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1226" y="2034312"/>
            <a:ext cx="3344147" cy="577850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2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525C52B-2525-43A0-BBE4-73B1536F5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9816" y="2034312"/>
            <a:ext cx="3344147" cy="57785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1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BBE410DB-4C2F-468F-9FF4-9BFC330BBC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32636" y="2034312"/>
            <a:ext cx="3344147" cy="577850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3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C1143B7-7E75-4367-BD78-61AB11BF82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1227" y="2612162"/>
            <a:ext cx="3344147" cy="36489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4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accent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8212238-A35E-4AC8-8821-606591F58E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89817" y="2612162"/>
            <a:ext cx="3344147" cy="36489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3FDEC24-704D-40FE-BE87-622FD4A101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8255" y="2612162"/>
            <a:ext cx="3344147" cy="3648938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4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accent3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27" name="Title 14">
            <a:extLst>
              <a:ext uri="{FF2B5EF4-FFF2-40B4-BE49-F238E27FC236}">
                <a16:creationId xmlns:a16="http://schemas.microsoft.com/office/drawing/2014/main" id="{CCA9D6A3-9009-4F40-BCA6-8C7F32AEB4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FD4B7913-F506-428A-81C9-CF67388378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3DDD03BF-2C7D-4E8B-AE47-710DC8CDAD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480F02B-133A-4D66-BD93-6C505F5115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40F829-BC34-47AC-88FB-ADBD12627CDC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4EAEB-3759-4990-B43C-353044C5EEB7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5CFD1AA-A6E3-4686-931F-FCE28BA7B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Comparació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CF9B70C2-6D0D-4A59-9E85-C2E8676DC7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9910" y="1931419"/>
            <a:ext cx="4868059" cy="394679"/>
          </a:xfrm>
          <a:prstGeom prst="rect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2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6290B4B-AEB9-4B4F-BE06-3C89F40B33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2041" y="1931419"/>
            <a:ext cx="4868059" cy="39467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1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0FA807FA-97A7-4797-883B-30C06ABA51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60833" y="4126244"/>
            <a:ext cx="4868059" cy="394679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3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83951D1-FEA4-4EC0-8AC5-89992D1D46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52041" y="4126244"/>
            <a:ext cx="4868059" cy="394679"/>
          </a:xfrm>
          <a:prstGeom prst="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s-CO" noProof="0" dirty="0"/>
              <a:t>Concepto 3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D68F63B-ECF0-4D4B-87F2-EA4903CAA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60833" y="2326956"/>
            <a:ext cx="4868058" cy="17299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accent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accent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accent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E89B2A8-DDB3-42A8-B8D6-9E671D6FD0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52041" y="2326956"/>
            <a:ext cx="4868058" cy="17299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C98834F-B6C7-4F35-B670-DC508139D1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0834" y="4520922"/>
            <a:ext cx="4868058" cy="17465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accent3"/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accent3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accent3"/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AD286F67-6D9A-4C6F-8176-6D5B03ED4F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52041" y="4520922"/>
            <a:ext cx="4868058" cy="1746527"/>
          </a:xfrm>
          <a:prstGeom prst="rect">
            <a:avLst/>
          </a:prstGeom>
        </p:spPr>
        <p:txBody>
          <a:bodyPr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ü"/>
              <a:defRPr sz="1800"/>
            </a:lvl2pPr>
            <a:lvl3pPr marL="1200150" indent="-285750">
              <a:buClr>
                <a:schemeClr val="tx1">
                  <a:lumMod val="75000"/>
                  <a:lumOff val="25000"/>
                </a:schemeClr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cortas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</p:txBody>
      </p:sp>
      <p:sp>
        <p:nvSpPr>
          <p:cNvPr id="28" name="Title 14">
            <a:extLst>
              <a:ext uri="{FF2B5EF4-FFF2-40B4-BE49-F238E27FC236}">
                <a16:creationId xmlns:a16="http://schemas.microsoft.com/office/drawing/2014/main" id="{7A73FC3E-974F-49A9-922E-88487D3BF5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C70F826E-C8E6-4863-A836-B732AB3B3B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436B6220-643B-4CE4-9E9E-772B7AEC9B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E64D4F5-83E6-436C-BD3A-B2B7CB253C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7DF72C-626D-47EC-8C70-52BD43024440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A56268-9DB1-42D8-999D-41712635EB48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4CB98A0-49C5-4598-989D-7BD28E070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6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2"/>
          <p:cNvSpPr/>
          <p:nvPr/>
        </p:nvSpPr>
        <p:spPr>
          <a:xfrm>
            <a:off x="-1" y="696449"/>
            <a:ext cx="3982065" cy="2510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endParaRPr lang="es-ES" sz="3200" b="1" dirty="0">
              <a:latin typeface="Work Sans" panose="00000500000000000000" pitchFamily="2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 hasCustomPrompt="1"/>
          </p:nvPr>
        </p:nvSpPr>
        <p:spPr>
          <a:xfrm>
            <a:off x="291864" y="820023"/>
            <a:ext cx="3480341" cy="128182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800" b="0" spc="0">
                <a:solidFill>
                  <a:schemeClr val="bg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Recomendaciones o conclusiones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576F4BAA-4B43-4CDA-BCAD-CF6ECAEB3D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2064" y="820022"/>
            <a:ext cx="1192445" cy="881415"/>
          </a:xfrm>
          <a:prstGeom prst="rect">
            <a:avLst/>
          </a:prstGeom>
          <a:noFill/>
        </p:spPr>
        <p:txBody>
          <a:bodyPr wrap="none" lIns="0" tIns="72000" rIns="108000" bIns="0" anchor="b">
            <a:noAutofit/>
          </a:bodyPr>
          <a:lstStyle>
            <a:lvl1pPr marL="0" indent="0" algn="r">
              <a:buNone/>
              <a:defRPr sz="4400" b="1">
                <a:solidFill>
                  <a:schemeClr val="bg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dirty="0"/>
              <a:t>#.</a:t>
            </a:r>
            <a:endParaRPr lang="es-E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6D67533-8100-467D-8211-66F9DD406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74509" y="1308100"/>
            <a:ext cx="6217391" cy="4765423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de párrafo o viñetas en tamaño mínimo de 18 puntos negro.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043831B-7394-4709-8FBD-2A243826A5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0F1CC49-084B-4D1B-8B7C-F21CAA9C5A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EA2EB9-5560-40AB-A722-394E0543F696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2D26E0-F5B6-4147-AD3D-D153900519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45" y="2978160"/>
            <a:ext cx="1938976" cy="1938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F454E0-03B1-4659-BA3C-89C79899CF6E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447BB59-84A6-459C-9E2A-9BD7A2F6B8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545" y="2978160"/>
            <a:ext cx="1938976" cy="193897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BF0F88E-D470-4983-85C4-0EC5504201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/ Standb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B75979-F4C5-4083-91C6-735B5B1A4F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2081" y="1940409"/>
            <a:ext cx="5679019" cy="312689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4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s-CO" noProof="0" dirty="0"/>
              <a:t>Título de la Presentación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D1A0222-8748-4AAD-AE85-EA054C724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5520" y="5555701"/>
            <a:ext cx="635580" cy="635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DF19E4-400A-4AC2-87EE-1ECE9594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19"/>
            <a:ext cx="4603801" cy="55245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4F0B6C2-3362-46D2-965C-95907A608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7400" y="933450"/>
            <a:ext cx="4215187" cy="74022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37E0D4-AE53-46E9-8AC9-73782D799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05520" y="5555701"/>
            <a:ext cx="635580" cy="635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7F61FF-C75E-41CF-B4A1-EE14B03BD3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19"/>
            <a:ext cx="4603801" cy="552456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806C902-F088-462F-95F0-D9874623EC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7400" y="933450"/>
            <a:ext cx="4215187" cy="7402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E2C63-783C-4422-A2CB-D02862298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2080" y="5918230"/>
            <a:ext cx="3450169" cy="273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lang="es-CO"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 err="1"/>
              <a:t>Mes</a:t>
            </a:r>
            <a:r>
              <a:rPr lang="en-US" dirty="0"/>
              <a:t>, 2018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9E5BB65-3604-4EE6-9F86-B1E063B79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2079" y="5206395"/>
            <a:ext cx="4109602" cy="31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en-US" sz="1800" smtClean="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lang="es-CO"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CO" noProof="0" dirty="0"/>
              <a:t>Nombre del expositor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F383D05-B81D-4EC5-9787-2360739B63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62079" y="5525146"/>
            <a:ext cx="4109602" cy="31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lang="en-US" sz="160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00000"/>
              </a:lnSpc>
              <a:buNone/>
              <a:defRPr lang="en-US" sz="1200" smtClean="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00000"/>
              </a:lnSpc>
              <a:buNone/>
              <a:defRPr lang="es-CO"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CO" noProof="0" dirty="0"/>
              <a:t>Dirección técnica</a:t>
            </a:r>
          </a:p>
        </p:txBody>
      </p:sp>
    </p:spTree>
    <p:extLst>
      <p:ext uri="{BB962C8B-B14F-4D97-AF65-F5344CB8AC3E}">
        <p14:creationId xmlns:p14="http://schemas.microsoft.com/office/powerpoint/2010/main" val="22155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641BE7-26C5-4FB5-BC78-E0734E1B30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5554" y="1308100"/>
            <a:ext cx="7200894" cy="4991100"/>
          </a:xfrm>
          <a:prstGeom prst="rect">
            <a:avLst/>
          </a:prstGeom>
        </p:spPr>
        <p:txBody>
          <a:bodyPr anchor="ctr"/>
          <a:lstStyle>
            <a:lvl1pPr marL="1080000" indent="-1080000">
              <a:lnSpc>
                <a:spcPct val="100000"/>
              </a:lnSpc>
              <a:spcBef>
                <a:spcPts val="5000"/>
              </a:spcBef>
              <a:buSzPct val="230000"/>
              <a:buFont typeface="+mj-lt"/>
              <a:buAutoNum type="arabicPeriod"/>
              <a:defRPr sz="3000">
                <a:solidFill>
                  <a:schemeClr val="bg1"/>
                </a:solidFill>
                <a:latin typeface="+mj-lt"/>
              </a:defRPr>
            </a:lvl1pPr>
            <a:lvl2pPr marL="9144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13716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17145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21717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Lista de temas a presentar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0AD39C-813F-4272-B134-8FA1F4F99DC0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1751061A-4B17-488A-85A5-DE4F081787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Ciencia de datos para el sector público		DNP - Departamento Nacional de Planeación		Tema o Sección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73034-8183-4D4E-ABBA-3A3B38E6E9E6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196B0C1-2B72-47EA-BDDB-83FF1A562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D94AF6E4-D3F3-44C5-80E6-3C6B7404B7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5400" y="2336800"/>
            <a:ext cx="6172198" cy="3556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5000"/>
              </a:spcBef>
              <a:buSzPct val="230000"/>
              <a:buFont typeface="+mj-lt"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9144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2pPr>
            <a:lvl3pPr marL="1371600" indent="-4572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3pPr>
            <a:lvl4pPr marL="17145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4pPr>
            <a:lvl5pPr marL="21717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Tema o nombre de la sección a presentar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359E1-404C-43F8-B819-FC3283C5A6F1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69C07E-C368-4AB8-8C6E-0D28F37C84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7650" y="1911350"/>
            <a:ext cx="2317750" cy="1193800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8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#.</a:t>
            </a:r>
            <a:endParaRPr lang="es-CO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FD376D0-BFCB-4BD5-8030-6178702AD6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2FD8A-5177-4899-AE90-1CE838317E97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2F0D69F-04DE-4B6E-9890-5AFA2F6D6F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1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 / Concepto Importan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1461671" y="1671638"/>
            <a:ext cx="9268658" cy="40735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s-CO" dirty="0"/>
              <a:t>Idea o concepto clave para resaltar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AB63097-327F-46A1-996B-044A1E5EB9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bg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853B5-1E04-4C90-BFE2-960393AFD450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14926-D922-4A4D-839A-27356F5000EA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bg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E1C937A-FE6D-4B65-AAD7-330392485D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- Solo Texto - Una Column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4"/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1A42CDCE-22F1-430F-8FEA-A47335056F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3CD0703-B726-4601-A460-3C1A4B1D8A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14747" y="2231975"/>
            <a:ext cx="8162507" cy="40513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de párrafo o viñetas en tamaño mínimo de 18 puntos negro.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5592FF0-D4BF-4ADA-9C5E-7E707CF0AD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Ciencia de Datos para el sector público		DNP - Departamento Nacional de Planeación		Tema o Sección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3D1D45-84BF-4109-A344-194FC60A25E6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EFE42-DCDC-492C-86CB-FA9BEE632ECC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1441F1-AD28-4B9E-A31E-39B2C73EE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0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Solo Texto - Viñet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50A1336-DDDF-45BC-9071-8C1F8875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05841" y="2002428"/>
            <a:ext cx="8780318" cy="20466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ü"/>
              <a:defRPr sz="180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3pPr>
            <a:lvl4pPr marL="1657350" indent="-28575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18 puntos negro.</a:t>
            </a:r>
          </a:p>
          <a:p>
            <a:pPr lvl="0"/>
            <a:r>
              <a:rPr lang="es-CO" noProof="0" dirty="0"/>
              <a:t>Sed ultrices urna vitae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feugiat</a:t>
            </a:r>
            <a:r>
              <a:rPr lang="es-CO" noProof="0" dirty="0"/>
              <a:t> </a:t>
            </a:r>
            <a:r>
              <a:rPr lang="es-CO" noProof="0" dirty="0" err="1"/>
              <a:t>convallis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Duis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urna ut mi </a:t>
            </a:r>
            <a:r>
              <a:rPr lang="es-CO" noProof="0" dirty="0" err="1"/>
              <a:t>porttitor</a:t>
            </a:r>
            <a:r>
              <a:rPr lang="es-CO" noProof="0" dirty="0"/>
              <a:t> </a:t>
            </a:r>
            <a:r>
              <a:rPr lang="es-CO" noProof="0" dirty="0" err="1"/>
              <a:t>auctor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Quisque</a:t>
            </a:r>
            <a:r>
              <a:rPr lang="es-CO" noProof="0" dirty="0"/>
              <a:t> </a:t>
            </a:r>
            <a:r>
              <a:rPr lang="es-CO" noProof="0" dirty="0" err="1"/>
              <a:t>consectetur</a:t>
            </a:r>
            <a:r>
              <a:rPr lang="es-CO" noProof="0" dirty="0"/>
              <a:t> </a:t>
            </a:r>
            <a:r>
              <a:rPr lang="es-CO" noProof="0" dirty="0" err="1"/>
              <a:t>ligula</a:t>
            </a:r>
            <a:r>
              <a:rPr lang="es-CO" noProof="0" dirty="0"/>
              <a:t> </a:t>
            </a:r>
            <a:r>
              <a:rPr lang="es-CO" noProof="0" dirty="0" err="1"/>
              <a:t>dictum</a:t>
            </a:r>
            <a:r>
              <a:rPr lang="es-CO" noProof="0" dirty="0"/>
              <a:t> ex </a:t>
            </a:r>
            <a:r>
              <a:rPr lang="es-CO" noProof="0" dirty="0" err="1"/>
              <a:t>blandit</a:t>
            </a:r>
            <a:r>
              <a:rPr lang="es-CO" noProof="0" dirty="0"/>
              <a:t>, </a:t>
            </a:r>
            <a:r>
              <a:rPr lang="es-CO" noProof="0" dirty="0" err="1"/>
              <a:t>nec</a:t>
            </a:r>
            <a:r>
              <a:rPr lang="es-CO" noProof="0" dirty="0"/>
              <a:t> </a:t>
            </a:r>
            <a:r>
              <a:rPr lang="es-CO" noProof="0" dirty="0" err="1"/>
              <a:t>accumsan</a:t>
            </a:r>
            <a:r>
              <a:rPr lang="es-CO" noProof="0" dirty="0"/>
              <a:t> mi </a:t>
            </a:r>
            <a:r>
              <a:rPr lang="es-CO" noProof="0" dirty="0" err="1"/>
              <a:t>suscipit</a:t>
            </a:r>
            <a:r>
              <a:rPr lang="es-CO" noProof="0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EFC7B2B-B407-46C4-B4AE-2BF2121515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5841" y="4144659"/>
            <a:ext cx="8780318" cy="20466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8001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lphaUcPeriod"/>
              <a:defRPr sz="1800"/>
            </a:lvl2pPr>
            <a:lvl3pPr marL="1257300" indent="-342900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romanUcPeriod"/>
              <a:defRPr sz="1800"/>
            </a:lvl3pPr>
            <a:lvl4pPr marL="1714500" indent="-3429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+mj-lt"/>
              <a:buAutoNum type="romanLcPeriod"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Viñetas en tamaño mínimo de 18 puntos negro.</a:t>
            </a:r>
          </a:p>
          <a:p>
            <a:pPr lvl="0"/>
            <a:r>
              <a:rPr lang="es-CO" noProof="0" dirty="0" err="1"/>
              <a:t>Suspendisse</a:t>
            </a:r>
            <a:r>
              <a:rPr lang="es-CO" noProof="0" dirty="0"/>
              <a:t> </a:t>
            </a:r>
            <a:r>
              <a:rPr lang="es-CO" noProof="0" dirty="0" err="1"/>
              <a:t>laoreet</a:t>
            </a:r>
            <a:r>
              <a:rPr lang="es-CO" noProof="0" dirty="0"/>
              <a:t> </a:t>
            </a:r>
            <a:r>
              <a:rPr lang="es-CO" noProof="0" dirty="0" err="1"/>
              <a:t>est</a:t>
            </a:r>
            <a:r>
              <a:rPr lang="es-CO" noProof="0" dirty="0"/>
              <a:t> </a:t>
            </a:r>
            <a:r>
              <a:rPr lang="es-CO" noProof="0" dirty="0" err="1"/>
              <a:t>vel</a:t>
            </a:r>
            <a:r>
              <a:rPr lang="es-CO" noProof="0" dirty="0"/>
              <a:t> </a:t>
            </a:r>
            <a:r>
              <a:rPr lang="es-CO" noProof="0" dirty="0" err="1"/>
              <a:t>felis</a:t>
            </a:r>
            <a:r>
              <a:rPr lang="es-CO" noProof="0" dirty="0"/>
              <a:t> </a:t>
            </a:r>
            <a:r>
              <a:rPr lang="es-CO" noProof="0" dirty="0" err="1"/>
              <a:t>lobortis</a:t>
            </a:r>
            <a:r>
              <a:rPr lang="es-CO" noProof="0" dirty="0"/>
              <a:t> </a:t>
            </a:r>
            <a:r>
              <a:rPr lang="es-CO" noProof="0" dirty="0" err="1"/>
              <a:t>posuere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Donec</a:t>
            </a:r>
            <a:r>
              <a:rPr lang="es-CO" noProof="0" dirty="0"/>
              <a:t> in </a:t>
            </a:r>
            <a:r>
              <a:rPr lang="es-CO" noProof="0" dirty="0" err="1"/>
              <a:t>enim</a:t>
            </a:r>
            <a:r>
              <a:rPr lang="es-CO" noProof="0" dirty="0"/>
              <a:t> </a:t>
            </a:r>
            <a:r>
              <a:rPr lang="es-CO" noProof="0" dirty="0" err="1"/>
              <a:t>varius</a:t>
            </a:r>
            <a:r>
              <a:rPr lang="es-CO" noProof="0" dirty="0"/>
              <a:t> </a:t>
            </a:r>
            <a:r>
              <a:rPr lang="es-CO" noProof="0" dirty="0" err="1"/>
              <a:t>purus</a:t>
            </a:r>
            <a:r>
              <a:rPr lang="es-CO" noProof="0" dirty="0"/>
              <a:t> </a:t>
            </a:r>
            <a:r>
              <a:rPr lang="es-CO" noProof="0" dirty="0" err="1"/>
              <a:t>aliquet</a:t>
            </a:r>
            <a:r>
              <a:rPr lang="es-CO" noProof="0" dirty="0"/>
              <a:t> </a:t>
            </a:r>
            <a:r>
              <a:rPr lang="es-CO" noProof="0" dirty="0" err="1"/>
              <a:t>mollis</a:t>
            </a:r>
            <a:r>
              <a:rPr lang="es-CO" noProof="0" dirty="0"/>
              <a:t> non ac </a:t>
            </a:r>
            <a:r>
              <a:rPr lang="es-CO" noProof="0" dirty="0" err="1"/>
              <a:t>nulla</a:t>
            </a:r>
            <a:r>
              <a:rPr lang="es-CO" noProof="0" dirty="0"/>
              <a:t>.</a:t>
            </a:r>
          </a:p>
          <a:p>
            <a:pPr lvl="0"/>
            <a:r>
              <a:rPr lang="es-CO" noProof="0" dirty="0" err="1"/>
              <a:t>Mauris</a:t>
            </a:r>
            <a:r>
              <a:rPr lang="es-CO" noProof="0" dirty="0"/>
              <a:t> id </a:t>
            </a:r>
            <a:r>
              <a:rPr lang="es-CO" noProof="0" dirty="0" err="1"/>
              <a:t>ipsum</a:t>
            </a:r>
            <a:r>
              <a:rPr lang="es-CO" noProof="0" dirty="0"/>
              <a:t> sed </a:t>
            </a:r>
            <a:r>
              <a:rPr lang="es-CO" noProof="0" dirty="0" err="1"/>
              <a:t>erat</a:t>
            </a:r>
            <a:r>
              <a:rPr lang="es-CO" noProof="0" dirty="0"/>
              <a:t> </a:t>
            </a:r>
            <a:r>
              <a:rPr lang="es-CO" noProof="0" dirty="0" err="1"/>
              <a:t>scelerisque</a:t>
            </a:r>
            <a:r>
              <a:rPr lang="es-CO" noProof="0" dirty="0"/>
              <a:t> </a:t>
            </a:r>
            <a:r>
              <a:rPr lang="es-CO" noProof="0" dirty="0" err="1"/>
              <a:t>gravida</a:t>
            </a:r>
            <a:r>
              <a:rPr lang="es-CO" noProof="0" dirty="0"/>
              <a:t>.</a:t>
            </a:r>
          </a:p>
        </p:txBody>
      </p:sp>
      <p:sp>
        <p:nvSpPr>
          <p:cNvPr id="18" name="Title 14">
            <a:extLst>
              <a:ext uri="{FF2B5EF4-FFF2-40B4-BE49-F238E27FC236}">
                <a16:creationId xmlns:a16="http://schemas.microsoft.com/office/drawing/2014/main" id="{FDF2018D-E4BC-43DF-AF14-F896E755A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C4D1D-4B56-410E-8E1A-DF17AAAE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FEF4AB-7FCF-4C74-85F1-18BEDF121B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8632D96-7E0C-45DA-A2E5-1C0997C551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2B37E-C401-4675-8EF2-F17727F1485E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D25389-4E3D-4A87-B466-53583C7CF713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555346A-4BD8-499D-8167-013C61183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4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Cifr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4">
            <a:extLst>
              <a:ext uri="{FF2B5EF4-FFF2-40B4-BE49-F238E27FC236}">
                <a16:creationId xmlns:a16="http://schemas.microsoft.com/office/drawing/2014/main" id="{FDF2018D-E4BC-43DF-AF14-F896E755A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6E8C4D1D-4B56-410E-8E1A-DF17AAAE9D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0FEF4AB-7FCF-4C74-85F1-18BEDF121B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8632D96-7E0C-45DA-A2E5-1C0997C551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32B37E-C401-4675-8EF2-F17727F1485E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69010-55E4-477F-A005-7EFB5D5D8E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9955" y="2909639"/>
            <a:ext cx="3414395" cy="116706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7200" spc="-300">
                <a:latin typeface="+mn-lt"/>
              </a:defRPr>
            </a:lvl1pPr>
            <a:lvl2pPr marL="457200" indent="0" algn="ctr">
              <a:lnSpc>
                <a:spcPct val="100000"/>
              </a:lnSpc>
              <a:buNone/>
              <a:defRPr sz="1800">
                <a:latin typeface="+mn-lt"/>
              </a:defRPr>
            </a:lvl2pPr>
            <a:lvl3pPr marL="914400" indent="0" algn="ctr">
              <a:lnSpc>
                <a:spcPct val="100000"/>
              </a:lnSpc>
              <a:buNone/>
              <a:defRPr sz="1800">
                <a:latin typeface="+mn-lt"/>
              </a:defRPr>
            </a:lvl3pPr>
            <a:lvl4pPr marL="1371600" indent="0" algn="ctr">
              <a:lnSpc>
                <a:spcPct val="100000"/>
              </a:lnSpc>
              <a:buNone/>
              <a:defRPr sz="1800">
                <a:latin typeface="+mn-lt"/>
              </a:defRPr>
            </a:lvl4pPr>
            <a:lvl5pPr marL="1828800" indent="0" algn="ctr">
              <a:lnSpc>
                <a:spcPct val="100000"/>
              </a:lnSpc>
              <a:buNone/>
              <a:defRPr sz="1800">
                <a:latin typeface="+mn-lt"/>
              </a:defRPr>
            </a:lvl5pPr>
          </a:lstStyle>
          <a:p>
            <a:pPr lvl="0"/>
            <a:r>
              <a:rPr lang="es-CO" dirty="0"/>
              <a:t>25%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31EF-E2C3-4293-BC1E-2623B8EF9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9955" y="4076700"/>
            <a:ext cx="3414395" cy="12192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de párrafo en tamaño mínimo de 18 puntos negro.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19F76B5-91FD-4A96-936E-E596C4C37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53257" y="2909639"/>
            <a:ext cx="3414395" cy="116706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7200" spc="-300">
                <a:latin typeface="+mn-lt"/>
              </a:defRPr>
            </a:lvl1pPr>
            <a:lvl2pPr marL="457200" indent="0" algn="ctr">
              <a:lnSpc>
                <a:spcPct val="100000"/>
              </a:lnSpc>
              <a:buNone/>
              <a:defRPr sz="1800">
                <a:latin typeface="+mn-lt"/>
              </a:defRPr>
            </a:lvl2pPr>
            <a:lvl3pPr marL="914400" indent="0" algn="ctr">
              <a:lnSpc>
                <a:spcPct val="100000"/>
              </a:lnSpc>
              <a:buNone/>
              <a:defRPr sz="1800">
                <a:latin typeface="+mn-lt"/>
              </a:defRPr>
            </a:lvl3pPr>
            <a:lvl4pPr marL="1371600" indent="0" algn="ctr">
              <a:lnSpc>
                <a:spcPct val="100000"/>
              </a:lnSpc>
              <a:buNone/>
              <a:defRPr sz="1800">
                <a:latin typeface="+mn-lt"/>
              </a:defRPr>
            </a:lvl4pPr>
            <a:lvl5pPr marL="1828800" indent="0" algn="ctr">
              <a:lnSpc>
                <a:spcPct val="100000"/>
              </a:lnSpc>
              <a:buNone/>
              <a:defRPr sz="1800">
                <a:latin typeface="+mn-lt"/>
              </a:defRPr>
            </a:lvl5pPr>
          </a:lstStyle>
          <a:p>
            <a:pPr lvl="0"/>
            <a:r>
              <a:rPr lang="es-CO" dirty="0"/>
              <a:t>80%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7EC16C1-06BA-415E-8CFF-DA1F7B9A02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53257" y="4076700"/>
            <a:ext cx="3414395" cy="12192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de párrafo en tamaño mínimo de 18 puntos negro.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0F486D0-21D1-4D5D-A5DA-74BDABCEE3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6559" y="2909639"/>
            <a:ext cx="3414395" cy="116706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7200" spc="-300">
                <a:latin typeface="+mn-lt"/>
              </a:defRPr>
            </a:lvl1pPr>
            <a:lvl2pPr marL="457200" indent="0" algn="ctr">
              <a:lnSpc>
                <a:spcPct val="100000"/>
              </a:lnSpc>
              <a:buNone/>
              <a:defRPr sz="1800">
                <a:latin typeface="+mn-lt"/>
              </a:defRPr>
            </a:lvl2pPr>
            <a:lvl3pPr marL="914400" indent="0" algn="ctr">
              <a:lnSpc>
                <a:spcPct val="100000"/>
              </a:lnSpc>
              <a:buNone/>
              <a:defRPr sz="1800">
                <a:latin typeface="+mn-lt"/>
              </a:defRPr>
            </a:lvl3pPr>
            <a:lvl4pPr marL="1371600" indent="0" algn="ctr">
              <a:lnSpc>
                <a:spcPct val="100000"/>
              </a:lnSpc>
              <a:buNone/>
              <a:defRPr sz="1800">
                <a:latin typeface="+mn-lt"/>
              </a:defRPr>
            </a:lvl4pPr>
            <a:lvl5pPr marL="1828800" indent="0" algn="ctr">
              <a:lnSpc>
                <a:spcPct val="100000"/>
              </a:lnSpc>
              <a:buNone/>
              <a:defRPr sz="1800">
                <a:latin typeface="+mn-lt"/>
              </a:defRPr>
            </a:lvl5pPr>
          </a:lstStyle>
          <a:p>
            <a:pPr lvl="0"/>
            <a:r>
              <a:rPr lang="es-CO" dirty="0"/>
              <a:t>100%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C51A729-02BF-40B4-9523-96D4A357A4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6559" y="4076700"/>
            <a:ext cx="3414395" cy="12192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7429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Texto de párrafo en tamaño mínimo de 18 puntos negro.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EDB1FF-75F3-480B-92EC-1C89BF1874CF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8337542-BC5F-48A3-828F-0842C32C2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1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- Gráfi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80955C4-FC34-4E86-A3C3-809D890A2766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029484" y="2277609"/>
            <a:ext cx="8133033" cy="398621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dirty="0"/>
              <a:t>CLICK EN ÍCONO PARA INSERTAR GRÁFICO con etiquetas de valores en tamaño 18 mínimo y color negro.</a:t>
            </a:r>
          </a:p>
        </p:txBody>
      </p:sp>
      <p:sp>
        <p:nvSpPr>
          <p:cNvPr id="16" name="Title 14">
            <a:extLst>
              <a:ext uri="{FF2B5EF4-FFF2-40B4-BE49-F238E27FC236}">
                <a16:creationId xmlns:a16="http://schemas.microsoft.com/office/drawing/2014/main" id="{EF5DBFE0-B179-4B40-B5D2-740D2A414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865" y="715808"/>
            <a:ext cx="11613596" cy="559387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3600" b="0" spc="-15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r>
              <a:rPr lang="es-CO" noProof="0" dirty="0"/>
              <a:t>Título de la diapositiva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07522621-807A-4467-A076-4360B50690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66" y="1369486"/>
            <a:ext cx="11614384" cy="3609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CO" noProof="0" dirty="0"/>
              <a:t>Subtítulo de la diapositiva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5782629A-BA4D-4C8B-9749-76A795A163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865" y="6308675"/>
            <a:ext cx="5809462" cy="36477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/>
                </a:solidFill>
                <a:latin typeface="Work Sans" panose="00000500000000000000" pitchFamily="2" charset="0"/>
              </a:defRPr>
            </a:lvl1pPr>
          </a:lstStyle>
          <a:p>
            <a:pPr lvl="0"/>
            <a:r>
              <a:rPr lang="es-CO" noProof="0" dirty="0"/>
              <a:t>Fuente y/o notas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A803A1F-4DE0-4DC2-8CCF-3066FB503B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3075" y="234950"/>
            <a:ext cx="10709275" cy="2794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tx1"/>
                </a:solidFill>
                <a:latin typeface="Work Sans" panose="00000500000000000000" pitchFamily="2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s-CO" noProof="0" dirty="0"/>
              <a:t>Nombre de la presentación		DNP - Departamento Nacional de Planeación		Tema o Sección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B9B5B0-16E4-49C4-BC8E-FB719FC8393D}"/>
              </a:ext>
            </a:extLst>
          </p:cNvPr>
          <p:cNvSpPr txBox="1"/>
          <p:nvPr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AF4BB-ADD4-48B7-AA65-A22195C76CDC}"/>
              </a:ext>
            </a:extLst>
          </p:cNvPr>
          <p:cNvSpPr txBox="1"/>
          <p:nvPr userDrawn="1"/>
        </p:nvSpPr>
        <p:spPr>
          <a:xfrm>
            <a:off x="11617325" y="266928"/>
            <a:ext cx="36195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fld id="{75C7898C-BA7D-4DD1-B648-10E044C0935B}" type="slidenum">
              <a:rPr lang="es-CO" sz="800" smtClean="0">
                <a:solidFill>
                  <a:schemeClr val="tx1"/>
                </a:solidFill>
              </a:rPr>
              <a:pPr algn="ctr">
                <a:spcBef>
                  <a:spcPts val="600"/>
                </a:spcBef>
              </a:pPr>
              <a:t>‹Nº›</a:t>
            </a:fld>
            <a:endParaRPr lang="es-CO" sz="800" dirty="0">
              <a:solidFill>
                <a:schemeClr val="tx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150981-68E1-4F10-891F-8D03EDDE86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9019" y="6351560"/>
            <a:ext cx="1832981" cy="3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B9300-272B-4A1B-897C-84226EF3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noProof="0" dirty="0"/>
              <a:t>NO EDITAR LA PLANTILLA MAESTRA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DC275-8304-4ECB-ABA5-C6B4B20EA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E3FCD-06E2-4183-9196-4D58C623A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1C21-EA5C-4542-B0FF-93A6F57B09DF}" type="datetimeFigureOut">
              <a:rPr lang="es-CO" smtClean="0"/>
              <a:t>5/08/2019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6C343-93C7-4B14-AF15-8D3F1D317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7D4B0-C5CA-42B6-BDC5-02170DE439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D1BC1-4E7A-49AC-9932-5FB93800EC8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5174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CO" sz="4400" b="0" kern="1200" smtClean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4.wdp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680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5F9A9FF-5386-4539-886C-CE57A9CB28DD}"/>
              </a:ext>
            </a:extLst>
          </p:cNvPr>
          <p:cNvSpPr/>
          <p:nvPr/>
        </p:nvSpPr>
        <p:spPr>
          <a:xfrm>
            <a:off x="-2" y="514350"/>
            <a:ext cx="12192002" cy="5794324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5B233-2CAA-47DF-85B9-B8BD7B40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647" y="1439800"/>
            <a:ext cx="4602703" cy="559387"/>
          </a:xfrm>
        </p:spPr>
        <p:txBody>
          <a:bodyPr/>
          <a:lstStyle/>
          <a:p>
            <a:pPr algn="ctr"/>
            <a:r>
              <a:rPr lang="es-CO" sz="6600" b="1" dirty="0">
                <a:solidFill>
                  <a:schemeClr val="bg1"/>
                </a:solidFill>
              </a:rPr>
              <a:t>CIENCIA DE DATOS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7C798-027C-4865-815F-0D2C20F756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8867" y="3856786"/>
            <a:ext cx="6663624" cy="1331902"/>
          </a:xfrm>
        </p:spPr>
        <p:txBody>
          <a:bodyPr/>
          <a:lstStyle/>
          <a:p>
            <a:pPr algn="ctr"/>
            <a:r>
              <a:rPr lang="es-CO" dirty="0">
                <a:solidFill>
                  <a:schemeClr val="bg1"/>
                </a:solidFill>
              </a:rPr>
              <a:t>Es un </a:t>
            </a:r>
            <a:r>
              <a:rPr lang="es-CO" b="1" dirty="0">
                <a:solidFill>
                  <a:schemeClr val="bg1"/>
                </a:solidFill>
              </a:rPr>
              <a:t>campo multidisciplinario</a:t>
            </a:r>
            <a:r>
              <a:rPr lang="es-CO" dirty="0">
                <a:solidFill>
                  <a:schemeClr val="bg1"/>
                </a:solidFill>
              </a:rPr>
              <a:t> que principalmente contempla la estadística, matemática, ingeniería y ciencias de la computación.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9F31D-6A4B-4A6C-B06A-B2422FC6F5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A1B16-ED87-49D1-AF28-C7869C7DF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Conceptos importantes</a:t>
            </a:r>
            <a:endParaRPr lang="en-US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6ADE3FB-921B-4764-8718-DF1F172B5F80}"/>
              </a:ext>
            </a:extLst>
          </p:cNvPr>
          <p:cNvCxnSpPr/>
          <p:nvPr/>
        </p:nvCxnSpPr>
        <p:spPr>
          <a:xfrm>
            <a:off x="2392326" y="3487979"/>
            <a:ext cx="76767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99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B233-2CAA-47DF-85B9-B8BD7B40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Ciencia de datos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9F31D-6A4B-4A6C-B06A-B2422FC6F5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A1B16-ED87-49D1-AF28-C7869C7DF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Conceptos importantes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F5E0AB-8100-4B38-AF4A-116444E6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1986237"/>
            <a:ext cx="3961158" cy="39533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172ACF7-F1BB-4641-A605-03376D0F095D}"/>
              </a:ext>
            </a:extLst>
          </p:cNvPr>
          <p:cNvGrpSpPr/>
          <p:nvPr/>
        </p:nvGrpSpPr>
        <p:grpSpPr>
          <a:xfrm>
            <a:off x="5220586" y="2663661"/>
            <a:ext cx="6420230" cy="2824853"/>
            <a:chOff x="5199321" y="2554324"/>
            <a:chExt cx="6420230" cy="28248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01D410-7B8A-45E8-BEA3-96B32248589F}"/>
                </a:ext>
              </a:extLst>
            </p:cNvPr>
            <p:cNvSpPr txBox="1"/>
            <p:nvPr/>
          </p:nvSpPr>
          <p:spPr>
            <a:xfrm>
              <a:off x="5199321" y="2554324"/>
              <a:ext cx="5630152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s-CO" dirty="0"/>
                <a:t>Con ayuda del aprendizaje de máquina, se resuelven problemas tales como: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CCA56B-8AAA-4443-9F84-BF46FDB41527}"/>
                </a:ext>
              </a:extLst>
            </p:cNvPr>
            <p:cNvSpPr txBox="1"/>
            <p:nvPr/>
          </p:nvSpPr>
          <p:spPr>
            <a:xfrm>
              <a:off x="5273749" y="3628178"/>
              <a:ext cx="6345802" cy="1750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s-CO" b="1" dirty="0"/>
                <a:t>Regresión</a:t>
              </a:r>
              <a:r>
                <a:rPr lang="es-CO" dirty="0"/>
                <a:t>          &lt;- Predecir valores</a:t>
              </a:r>
            </a:p>
            <a:p>
              <a:pPr algn="l">
                <a:spcBef>
                  <a:spcPts val="600"/>
                </a:spcBef>
              </a:pPr>
              <a:r>
                <a:rPr lang="es-CO" b="1" dirty="0"/>
                <a:t>Clasificación</a:t>
              </a:r>
              <a:r>
                <a:rPr lang="es-CO" dirty="0"/>
                <a:t>      &lt;- Relaciones entre los datos</a:t>
              </a:r>
            </a:p>
            <a:p>
              <a:pPr algn="l">
                <a:spcBef>
                  <a:spcPts val="600"/>
                </a:spcBef>
              </a:pPr>
              <a:r>
                <a:rPr lang="es-CO" b="1" dirty="0"/>
                <a:t>Automatización</a:t>
              </a:r>
              <a:r>
                <a:rPr lang="es-CO" dirty="0"/>
                <a:t>  &lt;- Acciones repetitivas</a:t>
              </a:r>
            </a:p>
            <a:p>
              <a:pPr algn="l">
                <a:spcBef>
                  <a:spcPts val="600"/>
                </a:spcBef>
              </a:pPr>
              <a:r>
                <a:rPr lang="es-CO" b="1" dirty="0"/>
                <a:t>Visualización</a:t>
              </a:r>
              <a:r>
                <a:rPr lang="es-CO" dirty="0"/>
                <a:t>      &lt;- Patrones y representación de los 		      datos</a:t>
              </a: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55131D6-9A14-4396-8E24-1970E466E6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El campo de aplicación abarca a </a:t>
            </a:r>
            <a:r>
              <a:rPr lang="es-CO" b="1" dirty="0"/>
              <a:t>todas las áreas</a:t>
            </a:r>
            <a:r>
              <a:rPr lang="es-CO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8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Nuevas profesiones que trabajan con datos</a:t>
            </a:r>
            <a:endParaRPr lang="en-US" dirty="0"/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49" y="2058434"/>
            <a:ext cx="2317750" cy="1193800"/>
          </a:xfrm>
        </p:spPr>
        <p:txBody>
          <a:bodyPr/>
          <a:lstStyle/>
          <a:p>
            <a:r>
              <a:rPr lang="es-CO" dirty="0"/>
              <a:t>3.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399" y="2336800"/>
            <a:ext cx="8200657" cy="3556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CO" sz="4400" dirty="0"/>
              <a:t>Nuevas profesiones que trabajan con datos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53D5D7D-4594-4DA2-9A8B-68C476A777F3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74AB-2D85-4EE7-8FA5-5F4BBFBA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Profesiones que trabajan con datos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4A77-CD7A-48CB-BB24-E3EF39ACA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Los siguientes roles se encargan de tareas muy específicas dentro de cada </a:t>
            </a:r>
            <a:r>
              <a:rPr lang="es-CO" b="1" dirty="0"/>
              <a:t>entidad pública</a:t>
            </a:r>
            <a:r>
              <a:rPr lang="es-CO" dirty="0"/>
              <a:t>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1260F-E0AC-4801-8DC7-E9EB379BE4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56A1F-14AA-49A1-9C79-676CD5A6F6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Nuevas profesiones que trabajan con datos</a:t>
            </a:r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4D7DA-2E10-4AB4-A23E-D611E764A0FE}"/>
              </a:ext>
            </a:extLst>
          </p:cNvPr>
          <p:cNvSpPr txBox="1"/>
          <p:nvPr/>
        </p:nvSpPr>
        <p:spPr>
          <a:xfrm>
            <a:off x="775032" y="2676321"/>
            <a:ext cx="995785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Ingeniero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de datos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23194B-10B5-42A3-ADD1-900AA926010E}"/>
              </a:ext>
            </a:extLst>
          </p:cNvPr>
          <p:cNvSpPr txBox="1"/>
          <p:nvPr/>
        </p:nvSpPr>
        <p:spPr>
          <a:xfrm>
            <a:off x="761402" y="4116482"/>
            <a:ext cx="1023037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Científico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de datos</a:t>
            </a:r>
          </a:p>
        </p:txBody>
      </p:sp>
      <p:cxnSp>
        <p:nvCxnSpPr>
          <p:cNvPr id="15" name="Conector recto 5">
            <a:extLst>
              <a:ext uri="{FF2B5EF4-FFF2-40B4-BE49-F238E27FC236}">
                <a16:creationId xmlns:a16="http://schemas.microsoft.com/office/drawing/2014/main" id="{33A87CDF-1813-4206-AFBF-1E1BE1E12577}"/>
              </a:ext>
            </a:extLst>
          </p:cNvPr>
          <p:cNvCxnSpPr/>
          <p:nvPr/>
        </p:nvCxnSpPr>
        <p:spPr>
          <a:xfrm>
            <a:off x="473075" y="3381342"/>
            <a:ext cx="109778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5">
            <a:extLst>
              <a:ext uri="{FF2B5EF4-FFF2-40B4-BE49-F238E27FC236}">
                <a16:creationId xmlns:a16="http://schemas.microsoft.com/office/drawing/2014/main" id="{180E3EE3-E382-48C8-AF17-8704B7833A37}"/>
              </a:ext>
            </a:extLst>
          </p:cNvPr>
          <p:cNvCxnSpPr/>
          <p:nvPr/>
        </p:nvCxnSpPr>
        <p:spPr>
          <a:xfrm>
            <a:off x="473075" y="4849137"/>
            <a:ext cx="109778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F9706D9-76DB-4521-9F3A-5DF2AD59A736}"/>
              </a:ext>
            </a:extLst>
          </p:cNvPr>
          <p:cNvSpPr txBox="1"/>
          <p:nvPr/>
        </p:nvSpPr>
        <p:spPr>
          <a:xfrm>
            <a:off x="671750" y="5478577"/>
            <a:ext cx="1237839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Analista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de negocios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83852-C6EA-4582-A96E-68D6CEDE3AC8}"/>
              </a:ext>
            </a:extLst>
          </p:cNvPr>
          <p:cNvSpPr txBox="1"/>
          <p:nvPr/>
        </p:nvSpPr>
        <p:spPr>
          <a:xfrm>
            <a:off x="2299969" y="2238493"/>
            <a:ext cx="9150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dirty="0"/>
              <a:t>Posee conocimientos en procesar bases de datos y </a:t>
            </a:r>
            <a:r>
              <a:rPr lang="es-CO" b="1" dirty="0"/>
              <a:t>facilita el acceso a los datos brutos </a:t>
            </a:r>
            <a:r>
              <a:rPr lang="es-CO" dirty="0"/>
              <a:t>para su análisis y visualización.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AAC1D-1D21-45C3-B828-2D2E4C988256}"/>
              </a:ext>
            </a:extLst>
          </p:cNvPr>
          <p:cNvSpPr txBox="1"/>
          <p:nvPr/>
        </p:nvSpPr>
        <p:spPr>
          <a:xfrm>
            <a:off x="2299969" y="3429288"/>
            <a:ext cx="91509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b="1" dirty="0"/>
              <a:t>Limpia, prepara y analiza </a:t>
            </a:r>
            <a:r>
              <a:rPr lang="es-CO" dirty="0"/>
              <a:t>bases a través la minería de datos y el aprendizaje de máquina. En ocasiones, también trabaja grandes conjuntos de datos (Big Data).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9ACE1-B6AA-4E91-8976-04C6D83A4319}"/>
              </a:ext>
            </a:extLst>
          </p:cNvPr>
          <p:cNvSpPr txBox="1"/>
          <p:nvPr/>
        </p:nvSpPr>
        <p:spPr>
          <a:xfrm>
            <a:off x="2299969" y="4901221"/>
            <a:ext cx="9150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dirty="0"/>
              <a:t>Entiende los problemas y </a:t>
            </a:r>
            <a:r>
              <a:rPr lang="es-CO" b="1" dirty="0"/>
              <a:t>comunica soluciones de manera asertiva</a:t>
            </a:r>
            <a:r>
              <a:rPr lang="es-CO" dirty="0"/>
              <a:t>. A su vez, se encuentra al tanto en tendencias del mundo de la analítica.</a:t>
            </a:r>
            <a:endParaRPr lang="en-US" dirty="0"/>
          </a:p>
        </p:txBody>
      </p:sp>
      <p:pic>
        <p:nvPicPr>
          <p:cNvPr id="2050" name="Picture 2" descr="Resultado de imagen para data cleaning icon">
            <a:extLst>
              <a:ext uri="{FF2B5EF4-FFF2-40B4-BE49-F238E27FC236}">
                <a16:creationId xmlns:a16="http://schemas.microsoft.com/office/drawing/2014/main" id="{6BBF9514-AA35-4945-91CD-026491653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01" y="2177223"/>
            <a:ext cx="530352" cy="51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371D6-B747-4F2B-97C7-887CB5FFB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45" y="3511431"/>
            <a:ext cx="605051" cy="605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0508A3-4B8C-45CB-B281-E5AE73C45A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1" y="4921433"/>
            <a:ext cx="530352" cy="53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9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AC50-89D5-49D8-8F1A-D1267DA5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¿Los estadísticos dónde quedan?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AF623-A9D2-4B97-95F5-F4C8F802EF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La ciencia de datos y el aprendizaje de máquina son básicamente </a:t>
            </a:r>
            <a:r>
              <a:rPr lang="es-CO" b="1" dirty="0"/>
              <a:t>estadística aplicada</a:t>
            </a:r>
            <a:r>
              <a:rPr lang="es-CO" dirty="0"/>
              <a:t>. No obstante, los </a:t>
            </a:r>
            <a:r>
              <a:rPr lang="es-CO" b="1" dirty="0"/>
              <a:t>estadísticos se diferencian </a:t>
            </a:r>
            <a:r>
              <a:rPr lang="es-CO" dirty="0"/>
              <a:t>por lo siguiente: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8EB8E6-4CAD-4AE6-A600-E34FC34C36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Nuevas profesiones que trabajan con datos</a:t>
            </a:r>
            <a:endParaRPr lang="en-US" dirty="0"/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84FC8BE-267B-4973-8FB1-E6CA48C03BB4}"/>
              </a:ext>
            </a:extLst>
          </p:cNvPr>
          <p:cNvSpPr/>
          <p:nvPr/>
        </p:nvSpPr>
        <p:spPr>
          <a:xfrm>
            <a:off x="4601219" y="2322222"/>
            <a:ext cx="2242513" cy="204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900" b="1" dirty="0"/>
              <a:t>Estadística</a:t>
            </a:r>
            <a:endParaRPr lang="en-US" sz="1900" b="1" dirty="0" err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57211A-C317-48AE-8614-7A8C80FA940F}"/>
              </a:ext>
            </a:extLst>
          </p:cNvPr>
          <p:cNvSpPr/>
          <p:nvPr/>
        </p:nvSpPr>
        <p:spPr>
          <a:xfrm>
            <a:off x="1336205" y="2382079"/>
            <a:ext cx="2032041" cy="192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300" dirty="0">
                <a:solidFill>
                  <a:schemeClr val="tx1"/>
                </a:solidFill>
              </a:rPr>
              <a:t>Más cercana a la </a:t>
            </a:r>
            <a:r>
              <a:rPr lang="es-CO" sz="1300" b="1" dirty="0">
                <a:solidFill>
                  <a:schemeClr val="tx1"/>
                </a:solidFill>
              </a:rPr>
              <a:t>matemática</a:t>
            </a:r>
            <a:r>
              <a:rPr lang="es-CO" sz="1300" dirty="0">
                <a:solidFill>
                  <a:schemeClr val="tx1"/>
                </a:solidFill>
              </a:rPr>
              <a:t> que a la computación</a:t>
            </a:r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11" name="Oval 14">
            <a:extLst>
              <a:ext uri="{FF2B5EF4-FFF2-40B4-BE49-F238E27FC236}">
                <a16:creationId xmlns:a16="http://schemas.microsoft.com/office/drawing/2014/main" id="{0647A813-7866-4D0C-85A7-AA45DAE39348}"/>
              </a:ext>
            </a:extLst>
          </p:cNvPr>
          <p:cNvSpPr/>
          <p:nvPr/>
        </p:nvSpPr>
        <p:spPr>
          <a:xfrm>
            <a:off x="1446241" y="4697406"/>
            <a:ext cx="2032041" cy="192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300" dirty="0">
                <a:solidFill>
                  <a:schemeClr val="tx1"/>
                </a:solidFill>
              </a:rPr>
              <a:t>Técnicas especializadas para la </a:t>
            </a:r>
            <a:r>
              <a:rPr lang="es-CO" sz="1300" b="1" dirty="0">
                <a:solidFill>
                  <a:schemeClr val="tx1"/>
                </a:solidFill>
              </a:rPr>
              <a:t>recolección</a:t>
            </a:r>
            <a:r>
              <a:rPr lang="es-CO" sz="1300" dirty="0">
                <a:solidFill>
                  <a:schemeClr val="tx1"/>
                </a:solidFill>
              </a:rPr>
              <a:t> de datos</a:t>
            </a:r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12" name="Oval 14">
            <a:extLst>
              <a:ext uri="{FF2B5EF4-FFF2-40B4-BE49-F238E27FC236}">
                <a16:creationId xmlns:a16="http://schemas.microsoft.com/office/drawing/2014/main" id="{2F1D77EB-8D33-476C-B20E-733204CD605E}"/>
              </a:ext>
            </a:extLst>
          </p:cNvPr>
          <p:cNvSpPr/>
          <p:nvPr/>
        </p:nvSpPr>
        <p:spPr>
          <a:xfrm>
            <a:off x="4706454" y="4697406"/>
            <a:ext cx="2032041" cy="192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300" b="1" dirty="0">
                <a:solidFill>
                  <a:schemeClr val="tx1"/>
                </a:solidFill>
              </a:rPr>
              <a:t>Plantear preguntas </a:t>
            </a:r>
            <a:r>
              <a:rPr lang="es-CO" sz="1300" dirty="0">
                <a:solidFill>
                  <a:schemeClr val="tx1"/>
                </a:solidFill>
              </a:rPr>
              <a:t>basadas en datos</a:t>
            </a:r>
            <a:endParaRPr lang="en-US" sz="1300" dirty="0" err="1">
              <a:solidFill>
                <a:schemeClr val="tx1"/>
              </a:solidFill>
            </a:endParaRPr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450B9221-AAFC-410B-87D5-336145D88DA7}"/>
              </a:ext>
            </a:extLst>
          </p:cNvPr>
          <p:cNvSpPr/>
          <p:nvPr/>
        </p:nvSpPr>
        <p:spPr>
          <a:xfrm>
            <a:off x="8076705" y="4697406"/>
            <a:ext cx="2032041" cy="192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300" dirty="0">
                <a:solidFill>
                  <a:schemeClr val="tx1"/>
                </a:solidFill>
              </a:rPr>
              <a:t>Conocimientos </a:t>
            </a:r>
            <a:r>
              <a:rPr lang="es-CO" sz="1300" b="1" dirty="0">
                <a:solidFill>
                  <a:schemeClr val="tx1"/>
                </a:solidFill>
              </a:rPr>
              <a:t>teóricos</a:t>
            </a:r>
            <a:endParaRPr lang="en-US" sz="1300" b="1" dirty="0" err="1">
              <a:solidFill>
                <a:schemeClr val="tx1"/>
              </a:solidFill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08892481-C372-46F8-AE00-171423754B69}"/>
              </a:ext>
            </a:extLst>
          </p:cNvPr>
          <p:cNvSpPr/>
          <p:nvPr/>
        </p:nvSpPr>
        <p:spPr>
          <a:xfrm>
            <a:off x="8076704" y="2382079"/>
            <a:ext cx="2032041" cy="19256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300" dirty="0">
                <a:solidFill>
                  <a:schemeClr val="tx1"/>
                </a:solidFill>
              </a:rPr>
              <a:t>Modelos de </a:t>
            </a:r>
            <a:r>
              <a:rPr lang="es-CO" sz="1300" b="1" dirty="0">
                <a:solidFill>
                  <a:schemeClr val="tx1"/>
                </a:solidFill>
              </a:rPr>
              <a:t>riesgo</a:t>
            </a:r>
            <a:r>
              <a:rPr lang="es-CO" sz="1300" dirty="0">
                <a:solidFill>
                  <a:schemeClr val="tx1"/>
                </a:solidFill>
              </a:rPr>
              <a:t> y construcción de </a:t>
            </a:r>
            <a:r>
              <a:rPr lang="es-CO" sz="1300" b="1" dirty="0">
                <a:solidFill>
                  <a:schemeClr val="tx1"/>
                </a:solidFill>
              </a:rPr>
              <a:t>encuestas</a:t>
            </a:r>
            <a:endParaRPr lang="en-US" sz="1300" b="1" dirty="0" err="1">
              <a:solidFill>
                <a:schemeClr val="tx1"/>
              </a:solidFill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AF4F00D-285E-4C70-8649-FAD39C231156}"/>
              </a:ext>
            </a:extLst>
          </p:cNvPr>
          <p:cNvCxnSpPr>
            <a:stCxn id="9" idx="2"/>
          </p:cNvCxnSpPr>
          <p:nvPr/>
        </p:nvCxnSpPr>
        <p:spPr>
          <a:xfrm flipH="1">
            <a:off x="3368246" y="3344901"/>
            <a:ext cx="1232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B08E89F-B92B-4CEC-8698-BAAC2C198EB1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180696" y="4068044"/>
            <a:ext cx="1748931" cy="9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C6AE05E4-8D81-412A-BC52-7F1626E2F4D7}"/>
              </a:ext>
            </a:extLst>
          </p:cNvPr>
          <p:cNvCxnSpPr>
            <a:stCxn id="9" idx="6"/>
            <a:endCxn id="16" idx="2"/>
          </p:cNvCxnSpPr>
          <p:nvPr/>
        </p:nvCxnSpPr>
        <p:spPr>
          <a:xfrm>
            <a:off x="6843732" y="3344901"/>
            <a:ext cx="1232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60467DB-65A1-44F4-B322-92D05BB1B689}"/>
              </a:ext>
            </a:extLst>
          </p:cNvPr>
          <p:cNvCxnSpPr>
            <a:stCxn id="9" idx="5"/>
            <a:endCxn id="14" idx="1"/>
          </p:cNvCxnSpPr>
          <p:nvPr/>
        </p:nvCxnSpPr>
        <p:spPr>
          <a:xfrm>
            <a:off x="6515324" y="4068044"/>
            <a:ext cx="1858967" cy="9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323C318-AF28-4441-A43D-374DF407D21E}"/>
              </a:ext>
            </a:extLst>
          </p:cNvPr>
          <p:cNvCxnSpPr>
            <a:stCxn id="9" idx="4"/>
            <a:endCxn id="12" idx="0"/>
          </p:cNvCxnSpPr>
          <p:nvPr/>
        </p:nvCxnSpPr>
        <p:spPr>
          <a:xfrm flipH="1">
            <a:off x="5722475" y="4367580"/>
            <a:ext cx="1" cy="32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25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s-CO" dirty="0"/>
              <a:t>Ciencia de datos para el sector público - DNP Departamento Nacional de Planeación -  Obstáculos en la ciencia de datos</a:t>
            </a:r>
            <a:endParaRPr lang="en-US" dirty="0"/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2235200"/>
            <a:ext cx="2317750" cy="1193800"/>
          </a:xfrm>
        </p:spPr>
        <p:txBody>
          <a:bodyPr/>
          <a:lstStyle/>
          <a:p>
            <a:r>
              <a:rPr lang="es-CO" dirty="0"/>
              <a:t>4.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2591982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Obstáculos en la ciencia de datos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55D7DD92-6E52-4A9F-A4C1-D1FC508641C3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64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F5A-DFA4-464E-8EF6-7685C3D43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Principales problemas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7DA49-8F01-4009-8241-A615BFA50E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Actualmente existen dos grandes inconvenientes: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CF904-4377-4022-A1C5-8B3C3B3915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DBB9F2-54C1-4142-91AA-E997074172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Obstáculos en la ciencia de datos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2EEE24-3B52-4B67-B711-72B760F184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5" b="2427"/>
          <a:stretch/>
        </p:blipFill>
        <p:spPr>
          <a:xfrm>
            <a:off x="1934288" y="2635283"/>
            <a:ext cx="3167525" cy="3073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61ED26-0628-4F7B-B671-DFEC4ADFC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18" y="2635283"/>
            <a:ext cx="2779861" cy="2767506"/>
          </a:xfrm>
          <a:prstGeom prst="rect">
            <a:avLst/>
          </a:prstGeom>
        </p:spPr>
      </p:pic>
      <p:sp>
        <p:nvSpPr>
          <p:cNvPr id="15" name="CuadroTexto 9">
            <a:extLst>
              <a:ext uri="{FF2B5EF4-FFF2-40B4-BE49-F238E27FC236}">
                <a16:creationId xmlns:a16="http://schemas.microsoft.com/office/drawing/2014/main" id="{9F123A2B-732F-4351-8086-77EE211E7AB0}"/>
              </a:ext>
            </a:extLst>
          </p:cNvPr>
          <p:cNvSpPr txBox="1"/>
          <p:nvPr/>
        </p:nvSpPr>
        <p:spPr>
          <a:xfrm>
            <a:off x="1692881" y="2060177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Desconocimiento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6" name="CuadroTexto 9">
            <a:extLst>
              <a:ext uri="{FF2B5EF4-FFF2-40B4-BE49-F238E27FC236}">
                <a16:creationId xmlns:a16="http://schemas.microsoft.com/office/drawing/2014/main" id="{C0A3D2D5-04D5-439D-9C1B-8D2604416B77}"/>
              </a:ext>
            </a:extLst>
          </p:cNvPr>
          <p:cNvSpPr txBox="1"/>
          <p:nvPr/>
        </p:nvSpPr>
        <p:spPr>
          <a:xfrm>
            <a:off x="6848779" y="2060178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Credibilidad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664F8F-B82E-4BAE-9102-6D4C13E26A1C}"/>
              </a:ext>
            </a:extLst>
          </p:cNvPr>
          <p:cNvSpPr txBox="1"/>
          <p:nvPr/>
        </p:nvSpPr>
        <p:spPr>
          <a:xfrm>
            <a:off x="2934586" y="5772860"/>
            <a:ext cx="18473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A2E707-EC06-42E9-9730-2187D4D67B92}"/>
              </a:ext>
            </a:extLst>
          </p:cNvPr>
          <p:cNvSpPr txBox="1"/>
          <p:nvPr/>
        </p:nvSpPr>
        <p:spPr>
          <a:xfrm>
            <a:off x="1575851" y="5823902"/>
            <a:ext cx="38843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No se distingue entre conceptos</a:t>
            </a:r>
            <a:endParaRPr lang="en-US" dirty="0"/>
          </a:p>
        </p:txBody>
      </p:sp>
      <p:sp>
        <p:nvSpPr>
          <p:cNvPr id="19" name="Triángulo isósceles 11">
            <a:extLst>
              <a:ext uri="{FF2B5EF4-FFF2-40B4-BE49-F238E27FC236}">
                <a16:creationId xmlns:a16="http://schemas.microsoft.com/office/drawing/2014/main" id="{899C2CD0-BA2A-402C-949F-9E658ED34AFE}"/>
              </a:ext>
            </a:extLst>
          </p:cNvPr>
          <p:cNvSpPr/>
          <p:nvPr/>
        </p:nvSpPr>
        <p:spPr>
          <a:xfrm rot="5400000">
            <a:off x="5310901" y="3940291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B2046D-AA6D-4053-A900-BC85C44594B6}"/>
              </a:ext>
            </a:extLst>
          </p:cNvPr>
          <p:cNvSpPr txBox="1"/>
          <p:nvPr/>
        </p:nvSpPr>
        <p:spPr>
          <a:xfrm>
            <a:off x="5998375" y="5823902"/>
            <a:ext cx="5351145" cy="7232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i="1" dirty="0"/>
              <a:t>Cualquiera </a:t>
            </a:r>
            <a:r>
              <a:rPr lang="es-CO" dirty="0"/>
              <a:t>pueda aplicarla sin saber la teoría</a:t>
            </a:r>
          </a:p>
          <a:p>
            <a:pPr algn="ctr">
              <a:spcBef>
                <a:spcPts val="600"/>
              </a:spcBef>
            </a:pPr>
            <a:r>
              <a:rPr lang="es-CO" dirty="0"/>
              <a:t>detrás de los modelos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5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FC177-57B3-4F01-8C8C-9F163BCE3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Calidad de los datos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0309B-FFE4-4937-A72F-6C13978DDE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Trabajar con </a:t>
            </a:r>
            <a:r>
              <a:rPr lang="es-CO" b="1" dirty="0"/>
              <a:t>bases de datos no estructuradas e incompletas</a:t>
            </a:r>
            <a:r>
              <a:rPr lang="es-CO" dirty="0"/>
              <a:t> hace que los resultados se vean afectados. Esto perjudica tanto al analista como a los ciudadanos.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21BA-4F5E-4F0D-A7C9-7A4BAD7751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51CC70-0DAD-49A1-A3C2-D08C22D5B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Obstáculos en la ciencia de datos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8D2519-E281-448B-8460-412FFEAB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5" y="3263051"/>
            <a:ext cx="2539682" cy="2539682"/>
          </a:xfrm>
          <a:prstGeom prst="rect">
            <a:avLst/>
          </a:prstGeom>
        </p:spPr>
      </p:pic>
      <p:pic>
        <p:nvPicPr>
          <p:cNvPr id="13" name="Imagen 12" descr="Imagen que contiene edificio&#10;&#10;Descripción generada con confianza alta">
            <a:extLst>
              <a:ext uri="{FF2B5EF4-FFF2-40B4-BE49-F238E27FC236}">
                <a16:creationId xmlns:a16="http://schemas.microsoft.com/office/drawing/2014/main" id="{C2D21A17-A83F-4DD7-915F-CA7A2AE8CE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3" y="3973186"/>
            <a:ext cx="1119414" cy="111941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1A18E8A8-17A2-495F-95A9-66D74767931E}"/>
              </a:ext>
            </a:extLst>
          </p:cNvPr>
          <p:cNvSpPr txBox="1"/>
          <p:nvPr/>
        </p:nvSpPr>
        <p:spPr>
          <a:xfrm>
            <a:off x="5128427" y="3446800"/>
            <a:ext cx="193514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Mayor esfuerzo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B3D94E-1FEB-41DA-9963-818E66704290}"/>
              </a:ext>
            </a:extLst>
          </p:cNvPr>
          <p:cNvSpPr txBox="1"/>
          <p:nvPr/>
        </p:nvSpPr>
        <p:spPr>
          <a:xfrm>
            <a:off x="5221400" y="5532507"/>
            <a:ext cx="174919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Mayor tiempo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7ADB4487-FD7B-4F17-A657-F6B96CB790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35" y="3263051"/>
            <a:ext cx="2541600" cy="254160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8FCE1D4-C133-425B-88DE-7BA3C07ADF78}"/>
              </a:ext>
            </a:extLst>
          </p:cNvPr>
          <p:cNvSpPr txBox="1"/>
          <p:nvPr/>
        </p:nvSpPr>
        <p:spPr>
          <a:xfrm>
            <a:off x="8344196" y="2637561"/>
            <a:ext cx="3607078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b="1" dirty="0"/>
              <a:t>Posibles trabajos incompletos</a:t>
            </a:r>
          </a:p>
        </p:txBody>
      </p:sp>
      <p:sp>
        <p:nvSpPr>
          <p:cNvPr id="19" name="Triángulo isósceles 11">
            <a:extLst>
              <a:ext uri="{FF2B5EF4-FFF2-40B4-BE49-F238E27FC236}">
                <a16:creationId xmlns:a16="http://schemas.microsoft.com/office/drawing/2014/main" id="{7610D0AC-A533-49BD-9BB8-DF2F04C77455}"/>
              </a:ext>
            </a:extLst>
          </p:cNvPr>
          <p:cNvSpPr/>
          <p:nvPr/>
        </p:nvSpPr>
        <p:spPr>
          <a:xfrm rot="5400000">
            <a:off x="3541746" y="4300901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0" name="Triángulo isósceles 11">
            <a:extLst>
              <a:ext uri="{FF2B5EF4-FFF2-40B4-BE49-F238E27FC236}">
                <a16:creationId xmlns:a16="http://schemas.microsoft.com/office/drawing/2014/main" id="{FD073F75-FC82-469F-A5D8-0656AE2F15EE}"/>
              </a:ext>
            </a:extLst>
          </p:cNvPr>
          <p:cNvSpPr/>
          <p:nvPr/>
        </p:nvSpPr>
        <p:spPr>
          <a:xfrm rot="5400000">
            <a:off x="7088239" y="4300901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1" name="CuadroTexto 9">
            <a:extLst>
              <a:ext uri="{FF2B5EF4-FFF2-40B4-BE49-F238E27FC236}">
                <a16:creationId xmlns:a16="http://schemas.microsoft.com/office/drawing/2014/main" id="{917462DC-C0F2-4E2D-BA5D-442E4DAA20D4}"/>
              </a:ext>
            </a:extLst>
          </p:cNvPr>
          <p:cNvSpPr txBox="1"/>
          <p:nvPr/>
        </p:nvSpPr>
        <p:spPr>
          <a:xfrm>
            <a:off x="240726" y="2624194"/>
            <a:ext cx="371591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Desordenados e incompletos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0F7BD-0AE9-440E-BFA4-6790EAF7D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Brecha de género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4D4CA-8666-4091-A04B-47A47714A8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Según el reporte </a:t>
            </a:r>
            <a:r>
              <a:rPr lang="es-CO" i="1" dirty="0" err="1"/>
              <a:t>Women</a:t>
            </a:r>
            <a:r>
              <a:rPr lang="es-CO" i="1" dirty="0"/>
              <a:t> in Data (2015)* </a:t>
            </a:r>
            <a:r>
              <a:rPr lang="es-CO" dirty="0"/>
              <a:t>publicado por la editorial O’Reilly, el panorama de las </a:t>
            </a:r>
            <a:r>
              <a:rPr lang="es-CO" b="1" dirty="0"/>
              <a:t>mujeres</a:t>
            </a:r>
            <a:r>
              <a:rPr lang="es-CO" dirty="0"/>
              <a:t> en carreras de ciencia, tecnología, ingeniería o matemáticas  no es alentador. </a:t>
            </a:r>
            <a:endParaRPr lang="es-CO" i="1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15F0B2-49FE-442B-A264-2204AA4BC0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O" dirty="0"/>
              <a:t>*Datos de mujeres a lo largo de Europa.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B7B7580-6E5B-47C7-A72C-76C83F4FA9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Obstáculos en la ciencia de datos</a:t>
            </a:r>
            <a:endParaRPr lang="en-US" dirty="0"/>
          </a:p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0D9F7D-00F4-453E-87A2-1EC27BC79B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51"/>
          <a:stretch/>
        </p:blipFill>
        <p:spPr>
          <a:xfrm>
            <a:off x="875607" y="2386388"/>
            <a:ext cx="3609827" cy="3940461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57B567F-9D18-4842-8349-FCF9D99588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2" b="63875"/>
          <a:stretch/>
        </p:blipFill>
        <p:spPr>
          <a:xfrm>
            <a:off x="6140759" y="4077584"/>
            <a:ext cx="4631719" cy="1855382"/>
          </a:xfrm>
          <a:prstGeom prst="rect">
            <a:avLst/>
          </a:prstGeom>
          <a:ln w="381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n 63" descr="top_shadow.png">
            <a:extLst>
              <a:ext uri="{FF2B5EF4-FFF2-40B4-BE49-F238E27FC236}">
                <a16:creationId xmlns:a16="http://schemas.microsoft.com/office/drawing/2014/main" id="{5C776B49-46A2-408C-A656-93A7E841C5C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4776" y="4202268"/>
            <a:ext cx="3880795" cy="3087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5C4269-99C6-421A-8886-7894EDD8D503}"/>
              </a:ext>
            </a:extLst>
          </p:cNvPr>
          <p:cNvSpPr txBox="1"/>
          <p:nvPr/>
        </p:nvSpPr>
        <p:spPr>
          <a:xfrm>
            <a:off x="6243390" y="2374926"/>
            <a:ext cx="4515980" cy="14311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Aunque la ciencias de la computación</a:t>
            </a:r>
          </a:p>
          <a:p>
            <a:pPr algn="l">
              <a:spcBef>
                <a:spcPts val="600"/>
              </a:spcBef>
            </a:pPr>
            <a:r>
              <a:rPr lang="es-CO" dirty="0"/>
              <a:t>no representa a todas las carreras, sí</a:t>
            </a:r>
          </a:p>
          <a:p>
            <a:pPr algn="l">
              <a:spcBef>
                <a:spcPts val="600"/>
              </a:spcBef>
            </a:pPr>
            <a:r>
              <a:rPr lang="es-CO" dirty="0"/>
              <a:t>muestra una proporción consistente</a:t>
            </a:r>
          </a:p>
          <a:p>
            <a:pPr algn="l">
              <a:spcBef>
                <a:spcPts val="600"/>
              </a:spcBef>
            </a:pPr>
            <a:r>
              <a:rPr lang="es-CO" dirty="0"/>
              <a:t>con la </a:t>
            </a:r>
            <a:r>
              <a:rPr lang="es-CO" b="1" dirty="0"/>
              <a:t>falta de interés en este tema.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CB6F2B6-1554-4CE0-899C-D7CC19BD7C48}"/>
              </a:ext>
            </a:extLst>
          </p:cNvPr>
          <p:cNvSpPr/>
          <p:nvPr/>
        </p:nvSpPr>
        <p:spPr>
          <a:xfrm>
            <a:off x="6096000" y="2374926"/>
            <a:ext cx="4721239" cy="1431161"/>
          </a:xfrm>
          <a:prstGeom prst="roundRect">
            <a:avLst/>
          </a:prstGeom>
          <a:noFill/>
          <a:ln>
            <a:solidFill>
              <a:srgbClr val="0A4C85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 err="1"/>
          </a:p>
        </p:txBody>
      </p:sp>
    </p:spTree>
    <p:extLst>
      <p:ext uri="{BB962C8B-B14F-4D97-AF65-F5344CB8AC3E}">
        <p14:creationId xmlns:p14="http://schemas.microsoft.com/office/powerpoint/2010/main" val="242587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Iniciativas nacionales para el uso de datos</a:t>
            </a:r>
            <a:endParaRPr lang="en-US" dirty="0"/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49" y="2235200"/>
            <a:ext cx="2317750" cy="1193800"/>
          </a:xfrm>
        </p:spPr>
        <p:txBody>
          <a:bodyPr/>
          <a:lstStyle/>
          <a:p>
            <a:r>
              <a:rPr lang="es-CO" dirty="0"/>
              <a:t>5.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399" y="2577361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Iniciativas nacionales para el uso de datos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8329D3B-B53E-42B8-A4F8-85AC24685F22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0D314A-B7C0-4C42-BD4B-57B07FE4A9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Ciencia de datos para las ciencias económicas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0ABDD-B07A-419A-81CF-3BE8657E0C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2080" y="5918229"/>
            <a:ext cx="4304041" cy="792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Camilo </a:t>
            </a:r>
            <a:r>
              <a:rPr lang="en-US" dirty="0" err="1"/>
              <a:t>Mayorqu</a:t>
            </a:r>
            <a:r>
              <a:rPr lang="es-CO" dirty="0" err="1"/>
              <a:t>ín</a:t>
            </a:r>
            <a:r>
              <a:rPr lang="es-CO" dirty="0"/>
              <a:t> - cmayorquin@dnp.gov.co</a:t>
            </a:r>
          </a:p>
          <a:p>
            <a:r>
              <a:rPr lang="es-CO" dirty="0"/>
              <a:t>Equipo de Innovación Pública - DNP</a:t>
            </a:r>
          </a:p>
          <a:p>
            <a:r>
              <a:rPr lang="es-CO" dirty="0"/>
              <a:t>Abril, 2019</a:t>
            </a:r>
          </a:p>
        </p:txBody>
      </p:sp>
    </p:spTree>
    <p:extLst>
      <p:ext uri="{BB962C8B-B14F-4D97-AF65-F5344CB8AC3E}">
        <p14:creationId xmlns:p14="http://schemas.microsoft.com/office/powerpoint/2010/main" val="28673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10129-5C4C-4432-8145-15F8F4B4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Iniciativas</a:t>
            </a:r>
            <a:r>
              <a:rPr lang="en-US" b="1" dirty="0"/>
              <a:t> </a:t>
            </a:r>
            <a:r>
              <a:rPr lang="en-US" b="1" dirty="0" err="1"/>
              <a:t>nacionales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EB9F7-E7D2-4C77-88E9-AD0EB2540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un Plan Nacional de Desarrollo (2018-2022)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b="1" dirty="0" err="1"/>
              <a:t>políticas</a:t>
            </a:r>
            <a:r>
              <a:rPr lang="en-US" b="1" dirty="0"/>
              <a:t> </a:t>
            </a:r>
            <a:r>
              <a:rPr lang="en-US" b="1" dirty="0" err="1"/>
              <a:t>sobre</a:t>
            </a:r>
            <a:r>
              <a:rPr lang="en-US" b="1" dirty="0"/>
              <a:t> </a:t>
            </a:r>
            <a:r>
              <a:rPr lang="en-US" b="1" dirty="0" err="1"/>
              <a:t>ciencia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11BDA-2185-4B67-A54E-86F8480F19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036507-3A3E-4BF3-86FF-60A13BEF26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Iniciativas nacionales para el uso de datos</a:t>
            </a:r>
            <a:endParaRPr lang="en-US" dirty="0"/>
          </a:p>
          <a:p>
            <a:endParaRPr lang="en-US" dirty="0"/>
          </a:p>
        </p:txBody>
      </p:sp>
      <p:sp>
        <p:nvSpPr>
          <p:cNvPr id="13" name="CuadroTexto 9">
            <a:extLst>
              <a:ext uri="{FF2B5EF4-FFF2-40B4-BE49-F238E27FC236}">
                <a16:creationId xmlns:a16="http://schemas.microsoft.com/office/drawing/2014/main" id="{57863593-4107-4B8F-9827-3A4C27F7F01E}"/>
              </a:ext>
            </a:extLst>
          </p:cNvPr>
          <p:cNvSpPr txBox="1"/>
          <p:nvPr/>
        </p:nvSpPr>
        <p:spPr>
          <a:xfrm>
            <a:off x="4106713" y="2006855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Plan Nacional de Desarrollo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30EF3243-3A00-4D21-97FB-471A7D1FC5E2}"/>
              </a:ext>
            </a:extLst>
          </p:cNvPr>
          <p:cNvSpPr/>
          <p:nvPr/>
        </p:nvSpPr>
        <p:spPr>
          <a:xfrm rot="5400000">
            <a:off x="5777531" y="-639123"/>
            <a:ext cx="308703" cy="6504097"/>
          </a:xfrm>
          <a:prstGeom prst="leftBrac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DF001-801E-465B-912B-121A823FC0BE}"/>
              </a:ext>
            </a:extLst>
          </p:cNvPr>
          <p:cNvSpPr txBox="1"/>
          <p:nvPr/>
        </p:nvSpPr>
        <p:spPr>
          <a:xfrm>
            <a:off x="667897" y="2823074"/>
            <a:ext cx="4023874" cy="6617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err="1"/>
              <a:t>Pacto</a:t>
            </a:r>
            <a:r>
              <a:rPr lang="en-US" sz="1600" b="1" dirty="0"/>
              <a:t> V </a:t>
            </a:r>
            <a:r>
              <a:rPr lang="en-US" sz="1600" dirty="0"/>
              <a:t>por la </a:t>
            </a:r>
            <a:r>
              <a:rPr lang="en-US" sz="1600" dirty="0" err="1"/>
              <a:t>ciencia</a:t>
            </a:r>
            <a:r>
              <a:rPr lang="en-US" sz="1600" dirty="0"/>
              <a:t>, </a:t>
            </a:r>
            <a:r>
              <a:rPr lang="en-US" sz="1600" dirty="0" err="1"/>
              <a:t>tecnología</a:t>
            </a:r>
            <a:endParaRPr lang="en-US" sz="1600" dirty="0"/>
          </a:p>
          <a:p>
            <a:pPr algn="ctr">
              <a:spcBef>
                <a:spcPts val="600"/>
              </a:spcBef>
            </a:pPr>
            <a:r>
              <a:rPr lang="en-US" sz="1600" dirty="0"/>
              <a:t> y la </a:t>
            </a:r>
            <a:r>
              <a:rPr lang="en-US" sz="1600" dirty="0" err="1"/>
              <a:t>innovación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FCA52-03B8-4247-915E-183AB7D3A90B}"/>
              </a:ext>
            </a:extLst>
          </p:cNvPr>
          <p:cNvSpPr txBox="1"/>
          <p:nvPr/>
        </p:nvSpPr>
        <p:spPr>
          <a:xfrm>
            <a:off x="7468571" y="2881157"/>
            <a:ext cx="34307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err="1"/>
              <a:t>Pacto</a:t>
            </a:r>
            <a:r>
              <a:rPr lang="en-US" sz="1600" b="1" dirty="0"/>
              <a:t> VII </a:t>
            </a:r>
            <a:r>
              <a:rPr lang="en-US" sz="1600" dirty="0"/>
              <a:t>por la </a:t>
            </a:r>
            <a:r>
              <a:rPr lang="en-US" sz="1600" dirty="0" err="1"/>
              <a:t>transformación</a:t>
            </a:r>
            <a:r>
              <a:rPr lang="en-US" sz="1600" dirty="0"/>
              <a:t> digital </a:t>
            </a:r>
            <a:r>
              <a:rPr lang="en-US" sz="1600" dirty="0" err="1"/>
              <a:t>en</a:t>
            </a:r>
            <a:r>
              <a:rPr lang="en-US" sz="1600" dirty="0"/>
              <a:t> Colombia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4E8BD64-1E3B-46D3-98DD-F90FB3B87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4" r="3794"/>
          <a:stretch/>
        </p:blipFill>
        <p:spPr>
          <a:xfrm>
            <a:off x="164477" y="3600589"/>
            <a:ext cx="4822372" cy="16580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A304C92-007D-4DB3-B25A-27762450F621}"/>
              </a:ext>
            </a:extLst>
          </p:cNvPr>
          <p:cNvSpPr txBox="1"/>
          <p:nvPr/>
        </p:nvSpPr>
        <p:spPr>
          <a:xfrm>
            <a:off x="76226" y="5449664"/>
            <a:ext cx="49988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err="1"/>
              <a:t>Cultura</a:t>
            </a:r>
            <a:r>
              <a:rPr lang="en-US" sz="1600" b="1" dirty="0"/>
              <a:t> de </a:t>
            </a:r>
            <a:r>
              <a:rPr lang="en-US" sz="1600" b="1" dirty="0" err="1"/>
              <a:t>datos</a:t>
            </a:r>
            <a:r>
              <a:rPr lang="en-US" sz="1600" b="1" dirty="0"/>
              <a:t> </a:t>
            </a:r>
            <a:r>
              <a:rPr lang="en-US" sz="1600" b="1" dirty="0" err="1"/>
              <a:t>abiertos</a:t>
            </a:r>
            <a:r>
              <a:rPr lang="en-US" sz="1600" b="1" dirty="0"/>
              <a:t> </a:t>
            </a:r>
            <a:r>
              <a:rPr lang="en-US" sz="1600" dirty="0"/>
              <a:t>para </a:t>
            </a:r>
            <a:r>
              <a:rPr lang="en-US" sz="1600" dirty="0" err="1"/>
              <a:t>su</a:t>
            </a:r>
            <a:r>
              <a:rPr lang="en-US" sz="1600" dirty="0"/>
              <a:t> </a:t>
            </a:r>
            <a:r>
              <a:rPr lang="en-US" sz="1600" b="1" dirty="0" err="1"/>
              <a:t>aprovechamiento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la </a:t>
            </a:r>
            <a:r>
              <a:rPr lang="en-US" sz="1600" dirty="0" err="1"/>
              <a:t>toma</a:t>
            </a:r>
            <a:r>
              <a:rPr lang="en-US" sz="1600" dirty="0"/>
              <a:t> de decisions.</a:t>
            </a:r>
          </a:p>
        </p:txBody>
      </p:sp>
      <p:sp>
        <p:nvSpPr>
          <p:cNvPr id="22" name="Rectángulo 12">
            <a:extLst>
              <a:ext uri="{FF2B5EF4-FFF2-40B4-BE49-F238E27FC236}">
                <a16:creationId xmlns:a16="http://schemas.microsoft.com/office/drawing/2014/main" id="{B7A27DCB-6E79-4E7A-9C8C-18E45D9724EA}"/>
              </a:ext>
            </a:extLst>
          </p:cNvPr>
          <p:cNvSpPr/>
          <p:nvPr/>
        </p:nvSpPr>
        <p:spPr>
          <a:xfrm>
            <a:off x="846200" y="2771460"/>
            <a:ext cx="3667268" cy="7158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23" name="Rectángulo 12">
            <a:extLst>
              <a:ext uri="{FF2B5EF4-FFF2-40B4-BE49-F238E27FC236}">
                <a16:creationId xmlns:a16="http://schemas.microsoft.com/office/drawing/2014/main" id="{CD2CF33D-AD58-4F2E-9481-78C72B6F7243}"/>
              </a:ext>
            </a:extLst>
          </p:cNvPr>
          <p:cNvSpPr/>
          <p:nvPr/>
        </p:nvSpPr>
        <p:spPr>
          <a:xfrm>
            <a:off x="7350297" y="2785256"/>
            <a:ext cx="3667268" cy="7158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62D0312-9068-47EC-99BF-6B98BDC783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2" t="17704" r="25149" b="23759"/>
          <a:stretch/>
        </p:blipFill>
        <p:spPr>
          <a:xfrm>
            <a:off x="8299199" y="3663371"/>
            <a:ext cx="1561118" cy="17511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E19F94-FD65-4ECB-866C-DB144E2C1611}"/>
              </a:ext>
            </a:extLst>
          </p:cNvPr>
          <p:cNvSpPr txBox="1"/>
          <p:nvPr/>
        </p:nvSpPr>
        <p:spPr>
          <a:xfrm>
            <a:off x="6580321" y="5449663"/>
            <a:ext cx="499887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dirty="0" err="1"/>
              <a:t>Modernización</a:t>
            </a:r>
            <a:r>
              <a:rPr lang="en-US" sz="1600" b="1" dirty="0"/>
              <a:t> </a:t>
            </a:r>
            <a:r>
              <a:rPr lang="en-US" sz="1600" dirty="0"/>
              <a:t>de </a:t>
            </a:r>
            <a:r>
              <a:rPr lang="en-US" sz="1600" dirty="0" err="1"/>
              <a:t>herramientas</a:t>
            </a:r>
            <a:r>
              <a:rPr lang="en-US" sz="1600" dirty="0"/>
              <a:t> </a:t>
            </a:r>
            <a:r>
              <a:rPr lang="en-US" sz="1600" dirty="0" err="1"/>
              <a:t>tecnológicas</a:t>
            </a:r>
            <a:r>
              <a:rPr lang="en-US" sz="1600" dirty="0"/>
              <a:t> y </a:t>
            </a:r>
            <a:r>
              <a:rPr lang="en-US" sz="1600" b="1" dirty="0" err="1"/>
              <a:t>aprovechamiento</a:t>
            </a:r>
            <a:r>
              <a:rPr lang="en-US" sz="1600" b="1" dirty="0"/>
              <a:t> </a:t>
            </a:r>
            <a:r>
              <a:rPr lang="en-US" sz="1600" dirty="0"/>
              <a:t>de </a:t>
            </a:r>
            <a:r>
              <a:rPr lang="en-US" sz="1600" dirty="0" err="1"/>
              <a:t>datos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83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B0F8-81F2-44C2-9F08-84AFD29D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Iniciativas</a:t>
            </a:r>
            <a:r>
              <a:rPr lang="en-US" b="1" dirty="0"/>
              <a:t> </a:t>
            </a:r>
            <a:r>
              <a:rPr lang="en-US" b="1" dirty="0" err="1"/>
              <a:t>nacionales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199A3-2871-4655-9B50-06816A8D2F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Relación</a:t>
            </a:r>
            <a:r>
              <a:rPr lang="en-US" dirty="0"/>
              <a:t> con la </a:t>
            </a:r>
            <a:r>
              <a:rPr lang="en-US" b="1" dirty="0" err="1"/>
              <a:t>ciudadanía</a:t>
            </a:r>
            <a:r>
              <a:rPr lang="en-US" dirty="0"/>
              <a:t> y </a:t>
            </a:r>
            <a:r>
              <a:rPr lang="en-US" dirty="0" err="1"/>
              <a:t>colaboración</a:t>
            </a:r>
            <a:r>
              <a:rPr lang="en-US" dirty="0"/>
              <a:t> entre </a:t>
            </a:r>
            <a:r>
              <a:rPr lang="en-US" b="1" dirty="0"/>
              <a:t>sector </a:t>
            </a:r>
            <a:r>
              <a:rPr lang="en-US" b="1" dirty="0" err="1"/>
              <a:t>público</a:t>
            </a:r>
            <a:r>
              <a:rPr lang="en-US" b="1" dirty="0"/>
              <a:t> y privado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B3BCF-5675-4C96-A354-79CB427B4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D0519-4FB2-4ECB-BC68-2F7017B91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Iniciativas nacionales para el uso de datos</a:t>
            </a:r>
            <a:endParaRPr lang="en-US" dirty="0"/>
          </a:p>
          <a:p>
            <a:endParaRPr lang="en-US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4E78011E-2365-46AB-84F9-59C383AEEA7D}"/>
              </a:ext>
            </a:extLst>
          </p:cNvPr>
          <p:cNvSpPr txBox="1"/>
          <p:nvPr/>
        </p:nvSpPr>
        <p:spPr>
          <a:xfrm>
            <a:off x="1187737" y="2190540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Gobierno Abierto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478E3FEC-E6A7-413F-AB46-EB10F7476C04}"/>
              </a:ext>
            </a:extLst>
          </p:cNvPr>
          <p:cNvSpPr txBox="1"/>
          <p:nvPr/>
        </p:nvSpPr>
        <p:spPr>
          <a:xfrm>
            <a:off x="7087565" y="2190539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Alianza Caoba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66A9B-E8BF-49D1-9229-1B7602D59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" t="5752"/>
          <a:stretch/>
        </p:blipFill>
        <p:spPr>
          <a:xfrm>
            <a:off x="2134226" y="2731228"/>
            <a:ext cx="1757362" cy="1526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D570D0-913C-4F2C-A88F-A2AFECB1AFAF}"/>
              </a:ext>
            </a:extLst>
          </p:cNvPr>
          <p:cNvSpPr txBox="1"/>
          <p:nvPr/>
        </p:nvSpPr>
        <p:spPr>
          <a:xfrm>
            <a:off x="721465" y="4253015"/>
            <a:ext cx="45828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/>
              <a:t>Mayor </a:t>
            </a:r>
            <a:r>
              <a:rPr lang="en-US" b="1" dirty="0" err="1"/>
              <a:t>transparencia</a:t>
            </a:r>
            <a:r>
              <a:rPr lang="en-US" b="1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relación</a:t>
            </a:r>
            <a:r>
              <a:rPr lang="en-US" dirty="0"/>
              <a:t> entre Estado y </a:t>
            </a:r>
            <a:r>
              <a:rPr lang="en-US" dirty="0" err="1"/>
              <a:t>ciudadano</a:t>
            </a:r>
            <a:r>
              <a:rPr lang="en-US" dirty="0"/>
              <a:t>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72EB18-40B8-471D-BCB3-C8152F66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719" y="2928827"/>
            <a:ext cx="5092032" cy="21814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FBBC37-1689-401D-BC29-744EDC7A1436}"/>
              </a:ext>
            </a:extLst>
          </p:cNvPr>
          <p:cNvSpPr txBox="1"/>
          <p:nvPr/>
        </p:nvSpPr>
        <p:spPr>
          <a:xfrm>
            <a:off x="838258" y="5166531"/>
            <a:ext cx="2358338" cy="12464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DNP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Función</a:t>
            </a:r>
            <a:r>
              <a:rPr lang="en-US" sz="1400" dirty="0"/>
              <a:t> </a:t>
            </a:r>
            <a:r>
              <a:rPr lang="en-US" sz="1400" dirty="0" err="1"/>
              <a:t>Pública</a:t>
            </a:r>
            <a:endParaRPr lang="en-US" sz="14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Ministerio</a:t>
            </a:r>
            <a:r>
              <a:rPr lang="en-US" sz="1400" dirty="0"/>
              <a:t> de Justicia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D28718-679E-4DC5-A7DC-472AD9C1792B}"/>
              </a:ext>
            </a:extLst>
          </p:cNvPr>
          <p:cNvSpPr txBox="1"/>
          <p:nvPr/>
        </p:nvSpPr>
        <p:spPr>
          <a:xfrm>
            <a:off x="3196596" y="5046644"/>
            <a:ext cx="2183611" cy="153888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Ministerio</a:t>
            </a:r>
            <a:r>
              <a:rPr lang="en-US" sz="1400" dirty="0"/>
              <a:t> de </a:t>
            </a:r>
            <a:r>
              <a:rPr lang="en-US" sz="1400" dirty="0" err="1"/>
              <a:t>Salud</a:t>
            </a:r>
            <a:endParaRPr lang="en-US" sz="1400" dirty="0"/>
          </a:p>
          <a:p>
            <a:pPr algn="l">
              <a:spcBef>
                <a:spcPts val="600"/>
              </a:spcBef>
            </a:pPr>
            <a:r>
              <a:rPr lang="en-US" sz="1400" dirty="0"/>
              <a:t>     Y </a:t>
            </a:r>
            <a:r>
              <a:rPr lang="en-US" sz="1400" dirty="0" err="1"/>
              <a:t>Protección</a:t>
            </a:r>
            <a:r>
              <a:rPr lang="en-US" sz="1400" dirty="0"/>
              <a:t> Social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Prosperidad</a:t>
            </a:r>
            <a:r>
              <a:rPr lang="en-US" sz="1400" dirty="0"/>
              <a:t> social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 err="1"/>
              <a:t>MinTIC</a:t>
            </a:r>
            <a:endParaRPr lang="en-US" sz="1400" dirty="0"/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681550-5C94-456A-BEE4-AB20811C863C}"/>
              </a:ext>
            </a:extLst>
          </p:cNvPr>
          <p:cNvSpPr txBox="1"/>
          <p:nvPr/>
        </p:nvSpPr>
        <p:spPr>
          <a:xfrm>
            <a:off x="6621293" y="5287158"/>
            <a:ext cx="458288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/>
              <a:t>Centro de </a:t>
            </a:r>
            <a:r>
              <a:rPr lang="en-US" b="1" dirty="0" err="1"/>
              <a:t>excelencia</a:t>
            </a:r>
            <a:r>
              <a:rPr lang="en-US" b="1" dirty="0"/>
              <a:t> </a:t>
            </a:r>
            <a:r>
              <a:rPr lang="en-US" dirty="0"/>
              <a:t>que </a:t>
            </a:r>
            <a:r>
              <a:rPr lang="en-US" dirty="0" err="1"/>
              <a:t>apoya</a:t>
            </a:r>
            <a:r>
              <a:rPr lang="en-US" dirty="0"/>
              <a:t> el </a:t>
            </a:r>
            <a:r>
              <a:rPr lang="en-US" dirty="0" err="1"/>
              <a:t>uso</a:t>
            </a:r>
            <a:r>
              <a:rPr lang="en-US" dirty="0"/>
              <a:t> de Big Data y Data Analytics.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174195D-F27E-41A3-BD65-7CD2DE28E7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84" y="3500437"/>
            <a:ext cx="1632580" cy="346075"/>
          </a:xfrm>
          <a:prstGeom prst="rect">
            <a:avLst/>
          </a:prstGeom>
        </p:spPr>
      </p:pic>
      <p:pic>
        <p:nvPicPr>
          <p:cNvPr id="15" name="Imagen 63" descr="top_shadow.png">
            <a:extLst>
              <a:ext uri="{FF2B5EF4-FFF2-40B4-BE49-F238E27FC236}">
                <a16:creationId xmlns:a16="http://schemas.microsoft.com/office/drawing/2014/main" id="{05B1313E-3698-431B-BBBB-4F1FE29158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22423" y="3976585"/>
            <a:ext cx="3880795" cy="3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5039-95F0-4F06-A201-5B057BF6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Documentos de política pública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ECC5D-4455-408E-96A8-0C4F016E72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Las siguientes demuestran la creciente importancia del aprovechamiento de datos.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44146-7409-44D1-BC13-AF163825CA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A78E54-2969-4808-B5C9-74FCF81EC1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la transformación digital – Departamento Nacional de Planeación DNP – Transformación digital con ciencia de datos</a:t>
            </a:r>
          </a:p>
        </p:txBody>
      </p:sp>
      <p:sp>
        <p:nvSpPr>
          <p:cNvPr id="8" name="CuadroTexto 9">
            <a:extLst>
              <a:ext uri="{FF2B5EF4-FFF2-40B4-BE49-F238E27FC236}">
                <a16:creationId xmlns:a16="http://schemas.microsoft.com/office/drawing/2014/main" id="{D8B597C3-A621-4F32-A565-257CB4B770B5}"/>
              </a:ext>
            </a:extLst>
          </p:cNvPr>
          <p:cNvSpPr txBox="1"/>
          <p:nvPr/>
        </p:nvSpPr>
        <p:spPr>
          <a:xfrm>
            <a:off x="325297" y="2109240"/>
            <a:ext cx="365034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CONPES 3920 de Big Data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9" name="CuadroTexto 13">
            <a:extLst>
              <a:ext uri="{FF2B5EF4-FFF2-40B4-BE49-F238E27FC236}">
                <a16:creationId xmlns:a16="http://schemas.microsoft.com/office/drawing/2014/main" id="{1584AAC2-3F6B-4140-90F1-AF8555E5A192}"/>
              </a:ext>
            </a:extLst>
          </p:cNvPr>
          <p:cNvSpPr txBox="1"/>
          <p:nvPr/>
        </p:nvSpPr>
        <p:spPr>
          <a:xfrm>
            <a:off x="291865" y="2915139"/>
            <a:ext cx="3650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dirty="0"/>
              <a:t>Datos como activos para generar </a:t>
            </a:r>
            <a:r>
              <a:rPr lang="es-CO" sz="1600" b="1" dirty="0"/>
              <a:t>valor social y eco</a:t>
            </a:r>
            <a:r>
              <a:rPr lang="en-US" sz="1600" b="1" dirty="0"/>
              <a:t>nómico</a:t>
            </a:r>
            <a:r>
              <a:rPr lang="en-US" sz="1600" dirty="0"/>
              <a:t>.</a:t>
            </a:r>
            <a:endParaRPr lang="es-CO" sz="1600" dirty="0"/>
          </a:p>
          <a:p>
            <a:pPr algn="just"/>
            <a:endParaRPr lang="es-CO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b="1" dirty="0"/>
              <a:t>Disponibilidad y Cultura</a:t>
            </a:r>
            <a:r>
              <a:rPr lang="es-CO" sz="1600" dirty="0"/>
              <a:t> de datos.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b="1" dirty="0"/>
              <a:t>Cooperación</a:t>
            </a:r>
            <a:r>
              <a:rPr lang="es-CO" sz="1600" dirty="0"/>
              <a:t> sector público y privado.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sp>
        <p:nvSpPr>
          <p:cNvPr id="11" name="CuadroTexto 9">
            <a:extLst>
              <a:ext uri="{FF2B5EF4-FFF2-40B4-BE49-F238E27FC236}">
                <a16:creationId xmlns:a16="http://schemas.microsoft.com/office/drawing/2014/main" id="{6C9E4A23-B983-46FA-97D2-D7F338672E51}"/>
              </a:ext>
            </a:extLst>
          </p:cNvPr>
          <p:cNvSpPr txBox="1"/>
          <p:nvPr/>
        </p:nvSpPr>
        <p:spPr>
          <a:xfrm>
            <a:off x="7496722" y="2109239"/>
            <a:ext cx="436998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CONPES de Transformación digital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13">
            <a:extLst>
              <a:ext uri="{FF2B5EF4-FFF2-40B4-BE49-F238E27FC236}">
                <a16:creationId xmlns:a16="http://schemas.microsoft.com/office/drawing/2014/main" id="{F013584D-BF8D-4E9E-9A80-AAEA9A9C1215}"/>
              </a:ext>
            </a:extLst>
          </p:cNvPr>
          <p:cNvSpPr txBox="1"/>
          <p:nvPr/>
        </p:nvSpPr>
        <p:spPr>
          <a:xfrm>
            <a:off x="7856542" y="2915139"/>
            <a:ext cx="36503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 err="1"/>
              <a:t>Uso</a:t>
            </a:r>
            <a:r>
              <a:rPr lang="en-US" sz="1600" b="1" dirty="0"/>
              <a:t> </a:t>
            </a:r>
            <a:r>
              <a:rPr lang="en-US" sz="1600" b="1" dirty="0" err="1"/>
              <a:t>estratégico</a:t>
            </a:r>
            <a:r>
              <a:rPr lang="en-US" sz="1600" b="1" dirty="0"/>
              <a:t> de </a:t>
            </a:r>
            <a:r>
              <a:rPr lang="en-US" sz="1600" b="1" dirty="0" err="1"/>
              <a:t>tecnología</a:t>
            </a:r>
            <a:r>
              <a:rPr lang="en-US" sz="1600" b="1" dirty="0"/>
              <a:t> digital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todos</a:t>
            </a:r>
            <a:r>
              <a:rPr lang="en-US" sz="1600" dirty="0"/>
              <a:t> los </a:t>
            </a:r>
            <a:r>
              <a:rPr lang="en-US" sz="1600" dirty="0" err="1"/>
              <a:t>sectores</a:t>
            </a:r>
            <a:r>
              <a:rPr lang="en-US" sz="1600" dirty="0"/>
              <a:t>.</a:t>
            </a:r>
            <a:endParaRPr lang="es-CO" sz="1600" dirty="0"/>
          </a:p>
          <a:p>
            <a:pPr algn="just"/>
            <a:endParaRPr lang="es-CO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b="1" dirty="0"/>
              <a:t>Reducir </a:t>
            </a:r>
            <a:r>
              <a:rPr lang="es-CO" sz="1600" dirty="0"/>
              <a:t>barreras que impiden la incorporación de tecnologías digitales.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CO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600" b="1" dirty="0"/>
              <a:t>Fortalecer </a:t>
            </a:r>
            <a:r>
              <a:rPr lang="es-CO" sz="1600" dirty="0"/>
              <a:t>las competencias del</a:t>
            </a:r>
            <a:r>
              <a:rPr lang="es-CO" sz="1600" b="1" dirty="0"/>
              <a:t> </a:t>
            </a:r>
            <a:r>
              <a:rPr lang="es-CO" sz="1600" dirty="0"/>
              <a:t>capital humano.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81B96-0DFF-4357-A845-B9F6FAACE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643" y="2815244"/>
            <a:ext cx="1984873" cy="198487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F20B91-D9E2-47F8-AF7B-43AC0F596C3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6948516" y="3108471"/>
            <a:ext cx="908026" cy="6992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352685-9E6C-437B-B225-8633DA29ACF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948516" y="3807681"/>
            <a:ext cx="908026" cy="19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871110-5954-4E8D-9BA9-483FC10C070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948516" y="3807681"/>
            <a:ext cx="802619" cy="817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ight Brace 20">
            <a:extLst>
              <a:ext uri="{FF2B5EF4-FFF2-40B4-BE49-F238E27FC236}">
                <a16:creationId xmlns:a16="http://schemas.microsoft.com/office/drawing/2014/main" id="{7612F040-FEA6-495E-B498-6E6665AB7712}"/>
              </a:ext>
            </a:extLst>
          </p:cNvPr>
          <p:cNvSpPr/>
          <p:nvPr/>
        </p:nvSpPr>
        <p:spPr>
          <a:xfrm>
            <a:off x="4345890" y="2638147"/>
            <a:ext cx="447993" cy="2377378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E865EA-E18E-49EA-974D-7A58AF291220}"/>
              </a:ext>
            </a:extLst>
          </p:cNvPr>
          <p:cNvSpPr/>
          <p:nvPr/>
        </p:nvSpPr>
        <p:spPr>
          <a:xfrm>
            <a:off x="735229" y="5474530"/>
            <a:ext cx="2830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i="1" dirty="0"/>
              <a:t>Uso ético de los datos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5F8173-20A7-4511-8A27-929D713DC261}"/>
              </a:ext>
            </a:extLst>
          </p:cNvPr>
          <p:cNvSpPr/>
          <p:nvPr/>
        </p:nvSpPr>
        <p:spPr>
          <a:xfrm>
            <a:off x="8266473" y="5474530"/>
            <a:ext cx="2830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i="1" dirty="0"/>
              <a:t>Inteligencia artificial</a:t>
            </a:r>
          </a:p>
        </p:txBody>
      </p:sp>
      <p:sp>
        <p:nvSpPr>
          <p:cNvPr id="30" name="Rectángulo 12">
            <a:extLst>
              <a:ext uri="{FF2B5EF4-FFF2-40B4-BE49-F238E27FC236}">
                <a16:creationId xmlns:a16="http://schemas.microsoft.com/office/drawing/2014/main" id="{5C15E528-03C7-4E96-8E1E-43409008941E}"/>
              </a:ext>
            </a:extLst>
          </p:cNvPr>
          <p:cNvSpPr/>
          <p:nvPr/>
        </p:nvSpPr>
        <p:spPr>
          <a:xfrm>
            <a:off x="648898" y="5430432"/>
            <a:ext cx="2936272" cy="4834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  <p:sp>
        <p:nvSpPr>
          <p:cNvPr id="31" name="Rectángulo 12">
            <a:extLst>
              <a:ext uri="{FF2B5EF4-FFF2-40B4-BE49-F238E27FC236}">
                <a16:creationId xmlns:a16="http://schemas.microsoft.com/office/drawing/2014/main" id="{4EFC84A2-A0B8-4301-8D9E-E72B3FD52D43}"/>
              </a:ext>
            </a:extLst>
          </p:cNvPr>
          <p:cNvSpPr/>
          <p:nvPr/>
        </p:nvSpPr>
        <p:spPr>
          <a:xfrm>
            <a:off x="8063336" y="5417465"/>
            <a:ext cx="2936272" cy="4834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1324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Equipos nacionales e internacionales de ciencia de datos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1600717"/>
            <a:ext cx="2317750" cy="1193800"/>
          </a:xfrm>
        </p:spPr>
        <p:txBody>
          <a:bodyPr/>
          <a:lstStyle/>
          <a:p>
            <a:r>
              <a:rPr lang="es-CO" dirty="0"/>
              <a:t>6.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1974851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Equipos nacionales e internacionales de ciencia de datos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0219C04C-5305-4FC0-976E-A6F87D4E413D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0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E267-B8A6-4E28-96FA-9D277D8C9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Equipos</a:t>
            </a:r>
            <a:r>
              <a:rPr lang="en-US" b="1" dirty="0"/>
              <a:t> de </a:t>
            </a:r>
            <a:r>
              <a:rPr lang="en-US" b="1" dirty="0" err="1"/>
              <a:t>ciencia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90441-6E9A-4ECC-BE14-C051731FB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Algunos</a:t>
            </a:r>
            <a:r>
              <a:rPr lang="en-US" dirty="0"/>
              <a:t> de los </a:t>
            </a:r>
            <a:r>
              <a:rPr lang="en-US" dirty="0" err="1"/>
              <a:t>equipos</a:t>
            </a:r>
            <a:r>
              <a:rPr lang="en-US" dirty="0"/>
              <a:t> que </a:t>
            </a:r>
            <a:r>
              <a:rPr lang="en-US" dirty="0" err="1"/>
              <a:t>trabajan</a:t>
            </a:r>
            <a:r>
              <a:rPr lang="en-US" dirty="0"/>
              <a:t> con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b="1" dirty="0"/>
              <a:t>sector </a:t>
            </a:r>
            <a:r>
              <a:rPr lang="en-US" b="1" dirty="0" err="1"/>
              <a:t>público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503A1-D226-4A72-BB9A-93FA7AA5B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6E8E3-98AB-44EF-81B0-0A4980FCA2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Equipos nacionales e internacionales de ciencia de datos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F7E6A-6B2A-4BCE-9863-EA2A11E6C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2308519"/>
            <a:ext cx="3231207" cy="5748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25A864-BF22-4FCE-B237-6F7B0D8332CC}"/>
              </a:ext>
            </a:extLst>
          </p:cNvPr>
          <p:cNvSpPr txBox="1"/>
          <p:nvPr/>
        </p:nvSpPr>
        <p:spPr>
          <a:xfrm>
            <a:off x="4221524" y="1975938"/>
            <a:ext cx="79704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dirty="0"/>
              <a:t>-</a:t>
            </a:r>
            <a:r>
              <a:rPr lang="en-US" b="1" dirty="0"/>
              <a:t>Unidad de </a:t>
            </a:r>
            <a:r>
              <a:rPr lang="en-US" b="1" dirty="0" err="1"/>
              <a:t>Científicos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de Desarrollo Digital.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EBAA1-FD68-430E-B2FC-325791BAD7C6}"/>
              </a:ext>
            </a:extLst>
          </p:cNvPr>
          <p:cNvSpPr txBox="1"/>
          <p:nvPr/>
        </p:nvSpPr>
        <p:spPr>
          <a:xfrm>
            <a:off x="4221524" y="2610233"/>
            <a:ext cx="7258718" cy="7232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dirty="0"/>
              <a:t>-</a:t>
            </a:r>
            <a:r>
              <a:rPr lang="en-US" b="1" dirty="0" err="1"/>
              <a:t>Equipo</a:t>
            </a:r>
            <a:r>
              <a:rPr lang="en-US" b="1" dirty="0"/>
              <a:t> de </a:t>
            </a:r>
            <a:r>
              <a:rPr lang="en-US" b="1" dirty="0" err="1"/>
              <a:t>Innovación</a:t>
            </a:r>
            <a:r>
              <a:rPr lang="en-US" b="1" dirty="0"/>
              <a:t> </a:t>
            </a:r>
            <a:r>
              <a:rPr lang="en-US" b="1" dirty="0" err="1"/>
              <a:t>Pública</a:t>
            </a:r>
            <a:r>
              <a:rPr lang="en-US" b="1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Dirección</a:t>
            </a:r>
            <a:r>
              <a:rPr lang="en-US" dirty="0"/>
              <a:t> de </a:t>
            </a:r>
            <a:r>
              <a:rPr lang="en-US" dirty="0" err="1"/>
              <a:t>Innovación</a:t>
            </a:r>
            <a:r>
              <a:rPr lang="en-US" dirty="0"/>
              <a:t> y </a:t>
            </a:r>
          </a:p>
          <a:p>
            <a:pPr algn="l">
              <a:spcBef>
                <a:spcPts val="600"/>
              </a:spcBef>
            </a:pPr>
            <a:r>
              <a:rPr lang="en-US" dirty="0"/>
              <a:t>  Desarrollo </a:t>
            </a:r>
            <a:r>
              <a:rPr lang="en-US" dirty="0" err="1"/>
              <a:t>Empresarial</a:t>
            </a:r>
            <a:r>
              <a:rPr lang="en-US" dirty="0"/>
              <a:t>.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8BFA8ABD-C056-4CE3-8FD8-6FC038FDA507}"/>
              </a:ext>
            </a:extLst>
          </p:cNvPr>
          <p:cNvSpPr/>
          <p:nvPr/>
        </p:nvSpPr>
        <p:spPr>
          <a:xfrm>
            <a:off x="4091039" y="1938209"/>
            <a:ext cx="260970" cy="1381908"/>
          </a:xfrm>
          <a:prstGeom prst="leftBrac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B6063F9-FCEE-4EAD-AD4A-5ACC8AF264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39" b="32188"/>
          <a:stretch/>
        </p:blipFill>
        <p:spPr>
          <a:xfrm>
            <a:off x="9477254" y="4363850"/>
            <a:ext cx="2204181" cy="4216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404526-372F-463A-8F98-54B3140D2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22563" r="1946" b="18033"/>
          <a:stretch/>
        </p:blipFill>
        <p:spPr>
          <a:xfrm>
            <a:off x="4480393" y="4363850"/>
            <a:ext cx="2204181" cy="424158"/>
          </a:xfrm>
          <a:prstGeom prst="rect">
            <a:avLst/>
          </a:prstGeom>
        </p:spPr>
      </p:pic>
      <p:pic>
        <p:nvPicPr>
          <p:cNvPr id="4098" name="Picture 2" descr="Resultado de imagen para colciencias">
            <a:extLst>
              <a:ext uri="{FF2B5EF4-FFF2-40B4-BE49-F238E27FC236}">
                <a16:creationId xmlns:a16="http://schemas.microsoft.com/office/drawing/2014/main" id="{1927B05A-75AF-4E93-B102-B6AC70B8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824" y="4363850"/>
            <a:ext cx="2204180" cy="42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595CEF-7743-4BB0-A7C8-099BB1B4F6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23698" r="2214" b="23926"/>
          <a:stretch/>
        </p:blipFill>
        <p:spPr>
          <a:xfrm>
            <a:off x="8176663" y="5090533"/>
            <a:ext cx="1807309" cy="4958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ACAC4D-36DC-4A7D-BF7E-75194ECCB67A}"/>
              </a:ext>
            </a:extLst>
          </p:cNvPr>
          <p:cNvSpPr txBox="1"/>
          <p:nvPr/>
        </p:nvSpPr>
        <p:spPr>
          <a:xfrm>
            <a:off x="332427" y="4577388"/>
            <a:ext cx="3512501" cy="7232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b="1" dirty="0"/>
              <a:t>Mapeo de equipos </a:t>
            </a:r>
          </a:p>
          <a:p>
            <a:pPr algn="ctr">
              <a:spcBef>
                <a:spcPts val="600"/>
              </a:spcBef>
            </a:pPr>
            <a:r>
              <a:rPr lang="es-CO" b="1" dirty="0"/>
              <a:t>en otras entidades públicas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004321-F0E6-4D0B-9796-2F63C3E578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" t="7222" r="2640" b="6842"/>
          <a:stretch/>
        </p:blipFill>
        <p:spPr>
          <a:xfrm>
            <a:off x="6050338" y="5136194"/>
            <a:ext cx="1268472" cy="395268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D77A6FBA-6994-4B11-9148-2629C39DE0E7}"/>
              </a:ext>
            </a:extLst>
          </p:cNvPr>
          <p:cNvSpPr/>
          <p:nvPr/>
        </p:nvSpPr>
        <p:spPr>
          <a:xfrm>
            <a:off x="4091039" y="4248072"/>
            <a:ext cx="260970" cy="1381908"/>
          </a:xfrm>
          <a:prstGeom prst="leftBrac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8C46-671E-4E9D-80E3-1D15983D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Equipos</a:t>
            </a:r>
            <a:r>
              <a:rPr lang="en-US" b="1" dirty="0"/>
              <a:t> </a:t>
            </a:r>
            <a:r>
              <a:rPr lang="en-US" b="1" dirty="0" err="1"/>
              <a:t>internacionales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4393A-BC4E-4EB3-8D90-4EEB5882C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La diferencia con Colombia, es que en otros países los equipos tienen </a:t>
            </a:r>
            <a:r>
              <a:rPr lang="es-CO" b="1" dirty="0"/>
              <a:t>constante comunicación </a:t>
            </a:r>
            <a:r>
              <a:rPr lang="es-CO" dirty="0"/>
              <a:t>entre diferentes entidades del gobierno.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CC2C2-21BB-4430-93F9-F5FA06EC38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859235-0960-49F3-9D43-8A0C146CFD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Equipos nacionales e internacionales de ciencia de datos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48035A-2A99-4FA2-ADF2-05B77612CA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92" y="2470286"/>
            <a:ext cx="2752985" cy="17329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0BD86-1AE0-4D87-AD0B-D79A8B279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82" b="34229"/>
          <a:stretch/>
        </p:blipFill>
        <p:spPr>
          <a:xfrm>
            <a:off x="1184071" y="4985927"/>
            <a:ext cx="2485825" cy="795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8DFE7C-934E-4F95-AAA1-AD94D067D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t="21800" r="4743" b="28212"/>
          <a:stretch/>
        </p:blipFill>
        <p:spPr>
          <a:xfrm>
            <a:off x="6139697" y="4833412"/>
            <a:ext cx="4504660" cy="1100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2EF0B6-A1E0-46ED-8621-AF1D7A9709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35628" r="7306" b="39649"/>
          <a:stretch/>
        </p:blipFill>
        <p:spPr>
          <a:xfrm>
            <a:off x="6096000" y="3056860"/>
            <a:ext cx="4592055" cy="74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Herramientas para el análisis de datos</a:t>
            </a:r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2145266"/>
            <a:ext cx="2317750" cy="1193800"/>
          </a:xfrm>
        </p:spPr>
        <p:txBody>
          <a:bodyPr/>
          <a:lstStyle/>
          <a:p>
            <a:r>
              <a:rPr lang="es-CO" dirty="0"/>
              <a:t>7.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2508250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Herramientas para el análisis de datos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6F16869-E86B-4946-A093-A9F1F83EC890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51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3A2-75D1-4416-BEC4-686AA514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Herramientas</a:t>
            </a:r>
            <a:r>
              <a:rPr lang="en-US" b="1" dirty="0"/>
              <a:t> para el </a:t>
            </a:r>
            <a:r>
              <a:rPr lang="en-US" b="1" dirty="0" err="1"/>
              <a:t>análisis</a:t>
            </a:r>
            <a:r>
              <a:rPr lang="en-US" b="1" dirty="0"/>
              <a:t> de </a:t>
            </a:r>
            <a:r>
              <a:rPr lang="en-US" b="1" dirty="0" err="1"/>
              <a:t>datos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D7C91-5AF8-49CE-99F8-FD5FCBDD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Ambas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 </a:t>
            </a:r>
            <a:r>
              <a:rPr lang="en-US" b="1" dirty="0" err="1"/>
              <a:t>permiten</a:t>
            </a:r>
            <a:r>
              <a:rPr lang="en-US" b="1" dirty="0"/>
              <a:t> </a:t>
            </a:r>
            <a:r>
              <a:rPr lang="en-US" b="1" dirty="0" err="1"/>
              <a:t>realizar</a:t>
            </a:r>
            <a:r>
              <a:rPr lang="en-US" b="1" dirty="0"/>
              <a:t> </a:t>
            </a:r>
            <a:r>
              <a:rPr lang="en-US" b="1" dirty="0" err="1"/>
              <a:t>casi</a:t>
            </a:r>
            <a:r>
              <a:rPr lang="en-US" b="1" dirty="0"/>
              <a:t> los </a:t>
            </a:r>
            <a:r>
              <a:rPr lang="en-US" b="1" dirty="0" err="1"/>
              <a:t>mismos</a:t>
            </a:r>
            <a:r>
              <a:rPr lang="en-US" b="1" dirty="0"/>
              <a:t> </a:t>
            </a:r>
            <a:r>
              <a:rPr lang="en-US" b="1" dirty="0" err="1"/>
              <a:t>análisis</a:t>
            </a:r>
            <a:r>
              <a:rPr lang="en-US" dirty="0"/>
              <a:t>, salvo </a:t>
            </a:r>
            <a:r>
              <a:rPr lang="en-US" dirty="0" err="1"/>
              <a:t>aquellos</a:t>
            </a:r>
            <a:r>
              <a:rPr lang="en-US" dirty="0"/>
              <a:t> que </a:t>
            </a:r>
            <a:r>
              <a:rPr lang="en-US" dirty="0" err="1"/>
              <a:t>requieran</a:t>
            </a:r>
            <a:r>
              <a:rPr lang="en-US" dirty="0"/>
              <a:t> mayor </a:t>
            </a:r>
            <a:r>
              <a:rPr lang="en-US" dirty="0" err="1"/>
              <a:t>complejidad</a:t>
            </a:r>
            <a:r>
              <a:rPr lang="en-US" dirty="0"/>
              <a:t> que solo los </a:t>
            </a:r>
            <a:r>
              <a:rPr lang="en-US" dirty="0" err="1"/>
              <a:t>lenguajes</a:t>
            </a:r>
            <a:r>
              <a:rPr lang="en-US" dirty="0"/>
              <a:t> de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proveer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7C1E7-6BC9-4C3B-AB83-929A65BD32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A9C126-4EC9-4E63-BA13-BD02DF8E0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Herramientas para el análisis de datos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1578B8-0D25-431B-AD68-38814F8172EC}"/>
              </a:ext>
            </a:extLst>
          </p:cNvPr>
          <p:cNvGrpSpPr/>
          <p:nvPr/>
        </p:nvGrpSpPr>
        <p:grpSpPr>
          <a:xfrm>
            <a:off x="2938451" y="3100216"/>
            <a:ext cx="6315098" cy="2753229"/>
            <a:chOff x="2446711" y="3161913"/>
            <a:chExt cx="5487257" cy="220992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96A4A42-68EE-4D57-AED2-0DA1E810452E}"/>
                </a:ext>
              </a:extLst>
            </p:cNvPr>
            <p:cNvSpPr/>
            <p:nvPr/>
          </p:nvSpPr>
          <p:spPr>
            <a:xfrm>
              <a:off x="2446711" y="3170726"/>
              <a:ext cx="3649289" cy="220110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A9DE1D-68A8-4912-B558-11A6ABF6A7F4}"/>
                </a:ext>
              </a:extLst>
            </p:cNvPr>
            <p:cNvSpPr txBox="1"/>
            <p:nvPr/>
          </p:nvSpPr>
          <p:spPr>
            <a:xfrm>
              <a:off x="4462095" y="3366534"/>
              <a:ext cx="1338823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b="1" dirty="0" err="1"/>
                <a:t>Exploración</a:t>
              </a:r>
              <a:endParaRPr lang="en-US" b="1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C13E1A2-1D78-41D2-9424-1CE232E6EF68}"/>
                </a:ext>
              </a:extLst>
            </p:cNvPr>
            <p:cNvSpPr txBox="1"/>
            <p:nvPr/>
          </p:nvSpPr>
          <p:spPr>
            <a:xfrm>
              <a:off x="2829038" y="3736973"/>
              <a:ext cx="1035179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Power BI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731E077-41B8-4E34-85AF-7310F6971570}"/>
                </a:ext>
              </a:extLst>
            </p:cNvPr>
            <p:cNvSpPr txBox="1"/>
            <p:nvPr/>
          </p:nvSpPr>
          <p:spPr>
            <a:xfrm>
              <a:off x="2854065" y="4089986"/>
              <a:ext cx="939071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Tableau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B74908-FA65-4A13-B844-4E9006919DFE}"/>
                </a:ext>
              </a:extLst>
            </p:cNvPr>
            <p:cNvSpPr txBox="1"/>
            <p:nvPr/>
          </p:nvSpPr>
          <p:spPr>
            <a:xfrm>
              <a:off x="2966897" y="3367641"/>
              <a:ext cx="795605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STATA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2A821DC-6021-44D7-8B2B-4BBD497B56D8}"/>
                </a:ext>
              </a:extLst>
            </p:cNvPr>
            <p:cNvSpPr txBox="1"/>
            <p:nvPr/>
          </p:nvSpPr>
          <p:spPr>
            <a:xfrm>
              <a:off x="3078486" y="4453424"/>
              <a:ext cx="549068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SAS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DBCEE4-7B9E-417C-989B-CADC51F27BC2}"/>
                </a:ext>
              </a:extLst>
            </p:cNvPr>
            <p:cNvSpPr txBox="1"/>
            <p:nvPr/>
          </p:nvSpPr>
          <p:spPr>
            <a:xfrm>
              <a:off x="3040634" y="4816674"/>
              <a:ext cx="667462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SPSS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6DDC5B-5416-44EB-BFCF-322AC9E7E6FE}"/>
                </a:ext>
              </a:extLst>
            </p:cNvPr>
            <p:cNvSpPr txBox="1"/>
            <p:nvPr/>
          </p:nvSpPr>
          <p:spPr>
            <a:xfrm>
              <a:off x="6508951" y="3330093"/>
              <a:ext cx="971741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Python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B29C2F-FA02-40AA-85DE-5A30593AD34F}"/>
                </a:ext>
              </a:extLst>
            </p:cNvPr>
            <p:cNvSpPr txBox="1"/>
            <p:nvPr/>
          </p:nvSpPr>
          <p:spPr>
            <a:xfrm>
              <a:off x="6825544" y="4053070"/>
              <a:ext cx="33855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BDC6C82-1165-4744-A06A-0BD6A071E44C}"/>
                </a:ext>
              </a:extLst>
            </p:cNvPr>
            <p:cNvSpPr txBox="1"/>
            <p:nvPr/>
          </p:nvSpPr>
          <p:spPr>
            <a:xfrm>
              <a:off x="6645206" y="3699425"/>
              <a:ext cx="69923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Java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2D0F270-E35F-4256-8BF6-629B3CA802B8}"/>
                </a:ext>
              </a:extLst>
            </p:cNvPr>
            <p:cNvSpPr txBox="1"/>
            <p:nvPr/>
          </p:nvSpPr>
          <p:spPr>
            <a:xfrm>
              <a:off x="6689923" y="4420842"/>
              <a:ext cx="62228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C++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CC67DD-65C7-482B-9E0B-C47DF58306CC}"/>
                </a:ext>
              </a:extLst>
            </p:cNvPr>
            <p:cNvSpPr txBox="1"/>
            <p:nvPr/>
          </p:nvSpPr>
          <p:spPr>
            <a:xfrm>
              <a:off x="6484104" y="4702997"/>
              <a:ext cx="102143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dirty="0"/>
                <a:t>Apache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ABCCEA-7450-43C2-9971-2AF9CC300CCC}"/>
                </a:ext>
              </a:extLst>
            </p:cNvPr>
            <p:cNvSpPr txBox="1"/>
            <p:nvPr/>
          </p:nvSpPr>
          <p:spPr>
            <a:xfrm>
              <a:off x="4389158" y="4089511"/>
              <a:ext cx="1465575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b="1" dirty="0"/>
                <a:t>Visualización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D43AF12-E88E-4D7F-B6B5-7009A2C632C6}"/>
                </a:ext>
              </a:extLst>
            </p:cNvPr>
            <p:cNvSpPr txBox="1"/>
            <p:nvPr/>
          </p:nvSpPr>
          <p:spPr>
            <a:xfrm>
              <a:off x="4701496" y="4739712"/>
              <a:ext cx="933500" cy="2964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b="1" dirty="0" err="1"/>
                <a:t>Análisis</a:t>
              </a:r>
              <a:endParaRPr lang="en-US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3F49AA8-F613-4D7F-BAC7-63EE792C9BC3}"/>
                </a:ext>
              </a:extLst>
            </p:cNvPr>
            <p:cNvSpPr/>
            <p:nvPr/>
          </p:nvSpPr>
          <p:spPr>
            <a:xfrm>
              <a:off x="4284679" y="3161913"/>
              <a:ext cx="3649289" cy="220110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</p:grpSp>
      <p:sp>
        <p:nvSpPr>
          <p:cNvPr id="27" name="CuadroTexto 9">
            <a:extLst>
              <a:ext uri="{FF2B5EF4-FFF2-40B4-BE49-F238E27FC236}">
                <a16:creationId xmlns:a16="http://schemas.microsoft.com/office/drawing/2014/main" id="{C8925647-D0E7-4D70-BAED-5F8030552BBF}"/>
              </a:ext>
            </a:extLst>
          </p:cNvPr>
          <p:cNvSpPr txBox="1"/>
          <p:nvPr/>
        </p:nvSpPr>
        <p:spPr>
          <a:xfrm>
            <a:off x="5025698" y="2552076"/>
            <a:ext cx="2140603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Objetivo común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B530E28-C010-41C7-89A2-6B54A979484D}"/>
              </a:ext>
            </a:extLst>
          </p:cNvPr>
          <p:cNvSpPr txBox="1"/>
          <p:nvPr/>
        </p:nvSpPr>
        <p:spPr>
          <a:xfrm>
            <a:off x="1805929" y="4255864"/>
            <a:ext cx="113364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b="1" dirty="0"/>
              <a:t>Licencia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CD15609-11F7-4DB8-9818-8D59C614DFAC}"/>
              </a:ext>
            </a:extLst>
          </p:cNvPr>
          <p:cNvSpPr txBox="1"/>
          <p:nvPr/>
        </p:nvSpPr>
        <p:spPr>
          <a:xfrm>
            <a:off x="9253549" y="4258885"/>
            <a:ext cx="76976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b="1" dirty="0"/>
              <a:t>Libre</a:t>
            </a:r>
          </a:p>
        </p:txBody>
      </p:sp>
    </p:spTree>
    <p:extLst>
      <p:ext uri="{BB962C8B-B14F-4D97-AF65-F5344CB8AC3E}">
        <p14:creationId xmlns:p14="http://schemas.microsoft.com/office/powerpoint/2010/main" val="288457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816A-B923-43E9-B2D6-BD3CA70B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de </a:t>
            </a:r>
            <a:r>
              <a:rPr lang="en-US" b="1" dirty="0" err="1"/>
              <a:t>licencia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94E0C-0A89-4C4D-B3A8-6DBE17AD1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ejemplo</a:t>
            </a:r>
            <a:r>
              <a:rPr lang="en-US" dirty="0"/>
              <a:t>, Power Bi </a:t>
            </a:r>
            <a:r>
              <a:rPr lang="en-US" dirty="0" err="1"/>
              <a:t>proporciona</a:t>
            </a:r>
            <a:r>
              <a:rPr lang="en-US" dirty="0"/>
              <a:t> </a:t>
            </a:r>
            <a:r>
              <a:rPr lang="en-US" b="1" dirty="0"/>
              <a:t>una </a:t>
            </a:r>
            <a:r>
              <a:rPr lang="en-US" b="1" dirty="0" err="1"/>
              <a:t>interfaz</a:t>
            </a:r>
            <a:r>
              <a:rPr lang="en-US" b="1" dirty="0"/>
              <a:t> </a:t>
            </a:r>
            <a:r>
              <a:rPr lang="en-US" b="1" dirty="0" err="1"/>
              <a:t>amigable</a:t>
            </a:r>
            <a:r>
              <a:rPr lang="en-US" b="1" dirty="0"/>
              <a:t> y </a:t>
            </a:r>
            <a:r>
              <a:rPr lang="en-US" b="1" dirty="0" err="1"/>
              <a:t>fácil</a:t>
            </a:r>
            <a:r>
              <a:rPr lang="en-US" b="1" dirty="0"/>
              <a:t> de </a:t>
            </a:r>
            <a:r>
              <a:rPr lang="en-US" b="1" dirty="0" err="1"/>
              <a:t>usar</a:t>
            </a:r>
            <a:r>
              <a:rPr lang="en-US" dirty="0"/>
              <a:t>, </a:t>
            </a:r>
            <a:r>
              <a:rPr lang="en-US" dirty="0" err="1"/>
              <a:t>priorizando</a:t>
            </a:r>
            <a:r>
              <a:rPr lang="en-US" dirty="0"/>
              <a:t> las </a:t>
            </a:r>
            <a:r>
              <a:rPr lang="en-US" dirty="0" err="1"/>
              <a:t>visualizaciones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EDA5-D4BE-4141-B89C-F1BA628194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7EB291-5A09-42B9-A762-6FEE73D765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Herramientas para el análisis de datos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CBBA20-4AF8-4572-8F4D-9FEE4C3DA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"/>
          <a:stretch/>
        </p:blipFill>
        <p:spPr>
          <a:xfrm>
            <a:off x="2986885" y="2317452"/>
            <a:ext cx="5985339" cy="35911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B64F3B-0846-4162-9DDC-550A34F10BB3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749407" y="2633337"/>
            <a:ext cx="1615589" cy="73735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C9958-ED6F-4E30-B9AA-563C38DC50C7}"/>
              </a:ext>
            </a:extLst>
          </p:cNvPr>
          <p:cNvCxnSpPr>
            <a:cxnSpLocks/>
          </p:cNvCxnSpPr>
          <p:nvPr/>
        </p:nvCxnSpPr>
        <p:spPr>
          <a:xfrm flipH="1">
            <a:off x="7827006" y="2819630"/>
            <a:ext cx="1653758" cy="97571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44E00D-4DC7-456F-B553-358C3EB4D0F9}"/>
              </a:ext>
            </a:extLst>
          </p:cNvPr>
          <p:cNvGrpSpPr/>
          <p:nvPr/>
        </p:nvGrpSpPr>
        <p:grpSpPr>
          <a:xfrm>
            <a:off x="9480763" y="2461959"/>
            <a:ext cx="2571537" cy="723275"/>
            <a:chOff x="8876648" y="3177958"/>
            <a:chExt cx="2571537" cy="7232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72C1B7-8E3B-481A-BB28-5502A5892EF6}"/>
                </a:ext>
              </a:extLst>
            </p:cNvPr>
            <p:cNvSpPr txBox="1"/>
            <p:nvPr/>
          </p:nvSpPr>
          <p:spPr>
            <a:xfrm>
              <a:off x="8876648" y="3177958"/>
              <a:ext cx="2571537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Crear visualizaciones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de manera ágil</a:t>
              </a:r>
              <a:endParaRPr lang="en-US" dirty="0"/>
            </a:p>
          </p:txBody>
        </p:sp>
        <p:sp>
          <p:nvSpPr>
            <p:cNvPr id="18" name="Rectángulo 12">
              <a:extLst>
                <a:ext uri="{FF2B5EF4-FFF2-40B4-BE49-F238E27FC236}">
                  <a16:creationId xmlns:a16="http://schemas.microsoft.com/office/drawing/2014/main" id="{C42B63D6-09C8-465C-850D-2B7916F90AC4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B25CCD-4B14-40F0-B519-76CC7963DC2A}"/>
              </a:ext>
            </a:extLst>
          </p:cNvPr>
          <p:cNvCxnSpPr>
            <a:cxnSpLocks/>
          </p:cNvCxnSpPr>
          <p:nvPr/>
        </p:nvCxnSpPr>
        <p:spPr>
          <a:xfrm flipV="1">
            <a:off x="2723937" y="4338604"/>
            <a:ext cx="2254463" cy="102787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77CFC5-5DAA-4BC1-AF19-D8CB46DC5F4D}"/>
              </a:ext>
            </a:extLst>
          </p:cNvPr>
          <p:cNvGrpSpPr/>
          <p:nvPr/>
        </p:nvGrpSpPr>
        <p:grpSpPr>
          <a:xfrm>
            <a:off x="152400" y="4996148"/>
            <a:ext cx="2571537" cy="723275"/>
            <a:chOff x="8876648" y="4437324"/>
            <a:chExt cx="2571537" cy="7232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35266E-B1F7-48A2-BC36-5E157E425959}"/>
                </a:ext>
              </a:extLst>
            </p:cNvPr>
            <p:cNvSpPr txBox="1"/>
            <p:nvPr/>
          </p:nvSpPr>
          <p:spPr>
            <a:xfrm>
              <a:off x="8964815" y="4437324"/>
              <a:ext cx="2395207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Estación de trabajo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amplia</a:t>
              </a:r>
              <a:endParaRPr lang="en-US" dirty="0"/>
            </a:p>
          </p:txBody>
        </p:sp>
        <p:sp>
          <p:nvSpPr>
            <p:cNvPr id="22" name="Rectángulo 12">
              <a:extLst>
                <a:ext uri="{FF2B5EF4-FFF2-40B4-BE49-F238E27FC236}">
                  <a16:creationId xmlns:a16="http://schemas.microsoft.com/office/drawing/2014/main" id="{C9A9CF95-1FA0-4BB7-8311-440710BFF828}"/>
                </a:ext>
              </a:extLst>
            </p:cNvPr>
            <p:cNvSpPr/>
            <p:nvPr/>
          </p:nvSpPr>
          <p:spPr>
            <a:xfrm>
              <a:off x="8876648" y="4444732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51F56C-3F68-4A0C-8834-ACCB7B06C757}"/>
              </a:ext>
            </a:extLst>
          </p:cNvPr>
          <p:cNvGrpSpPr/>
          <p:nvPr/>
        </p:nvGrpSpPr>
        <p:grpSpPr>
          <a:xfrm>
            <a:off x="9468063" y="4643200"/>
            <a:ext cx="2571537" cy="723275"/>
            <a:chOff x="8876648" y="3177958"/>
            <a:chExt cx="2571537" cy="7232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06E2066-DDAE-4071-99F8-594E3D771A69}"/>
                </a:ext>
              </a:extLst>
            </p:cNvPr>
            <p:cNvSpPr txBox="1"/>
            <p:nvPr/>
          </p:nvSpPr>
          <p:spPr>
            <a:xfrm>
              <a:off x="8883864" y="3177958"/>
              <a:ext cx="2557110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Cargar y filtrar datos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de forma intuitiva</a:t>
              </a:r>
              <a:endParaRPr lang="en-US" dirty="0"/>
            </a:p>
          </p:txBody>
        </p:sp>
        <p:sp>
          <p:nvSpPr>
            <p:cNvPr id="38" name="Rectángulo 12">
              <a:extLst>
                <a:ext uri="{FF2B5EF4-FFF2-40B4-BE49-F238E27FC236}">
                  <a16:creationId xmlns:a16="http://schemas.microsoft.com/office/drawing/2014/main" id="{4488777D-BD05-4D29-B5C4-9282E23A6E8D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9BEA1D-4A07-4089-8D82-EE8B8A85EDF5}"/>
              </a:ext>
            </a:extLst>
          </p:cNvPr>
          <p:cNvCxnSpPr>
            <a:cxnSpLocks/>
          </p:cNvCxnSpPr>
          <p:nvPr/>
        </p:nvCxnSpPr>
        <p:spPr>
          <a:xfrm flipH="1" flipV="1">
            <a:off x="7827006" y="4250577"/>
            <a:ext cx="1637450" cy="75297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62914F-4186-4A14-A22A-EB79F0B0C045}"/>
              </a:ext>
            </a:extLst>
          </p:cNvPr>
          <p:cNvGrpSpPr/>
          <p:nvPr/>
        </p:nvGrpSpPr>
        <p:grpSpPr>
          <a:xfrm>
            <a:off x="173070" y="3005353"/>
            <a:ext cx="2581155" cy="723275"/>
            <a:chOff x="8871848" y="4437324"/>
            <a:chExt cx="2581155" cy="72327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8780C0-30A6-4A91-AB34-EE5B01137248}"/>
                </a:ext>
              </a:extLst>
            </p:cNvPr>
            <p:cNvSpPr txBox="1"/>
            <p:nvPr/>
          </p:nvSpPr>
          <p:spPr>
            <a:xfrm>
              <a:off x="8871848" y="4437324"/>
              <a:ext cx="2581155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Pestañas similares a</a:t>
              </a:r>
              <a:r>
                <a:rPr lang="en-US" dirty="0"/>
                <a:t>l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a</a:t>
              </a:r>
              <a:r>
                <a:rPr lang="en-US" dirty="0" err="1"/>
                <a:t>mbiente</a:t>
              </a:r>
              <a:r>
                <a:rPr lang="en-US" dirty="0"/>
                <a:t> de Office</a:t>
              </a:r>
              <a:endParaRPr lang="es-CO" dirty="0"/>
            </a:p>
          </p:txBody>
        </p:sp>
        <p:sp>
          <p:nvSpPr>
            <p:cNvPr id="49" name="Rectángulo 12">
              <a:extLst>
                <a:ext uri="{FF2B5EF4-FFF2-40B4-BE49-F238E27FC236}">
                  <a16:creationId xmlns:a16="http://schemas.microsoft.com/office/drawing/2014/main" id="{1F67E4A4-DC6A-4648-97FF-396C875A7929}"/>
                </a:ext>
              </a:extLst>
            </p:cNvPr>
            <p:cNvSpPr/>
            <p:nvPr/>
          </p:nvSpPr>
          <p:spPr>
            <a:xfrm>
              <a:off x="8876648" y="4444732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</p:spTree>
    <p:extLst>
      <p:ext uri="{BB962C8B-B14F-4D97-AF65-F5344CB8AC3E}">
        <p14:creationId xmlns:p14="http://schemas.microsoft.com/office/powerpoint/2010/main" val="2843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5B48-DBAD-4AFC-8BDE-FE862039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Software libre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5FED-5FE0-4611-ABE6-B80F7471A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En su mayoría </a:t>
            </a:r>
            <a:r>
              <a:rPr lang="es-CO" b="1" dirty="0"/>
              <a:t>lenguajes de programación</a:t>
            </a:r>
            <a:r>
              <a:rPr lang="es-CO" dirty="0"/>
              <a:t>, lo cual supone una mayor curva de aprendizaje pero que conlleva mayores beneficios.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8F9ED-F347-451C-B036-4EF6CB8AC0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E40C0D-B180-4851-B6A2-602A6B840B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Herramientas para el análisis de datos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B9277-B7BE-426F-9686-0C3BD9378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14"/>
          <a:stretch/>
        </p:blipFill>
        <p:spPr>
          <a:xfrm>
            <a:off x="3101340" y="2238004"/>
            <a:ext cx="5989320" cy="3563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C758FA-B6DA-4F18-B2AE-4A412D9BCA3E}"/>
              </a:ext>
            </a:extLst>
          </p:cNvPr>
          <p:cNvCxnSpPr>
            <a:cxnSpLocks/>
          </p:cNvCxnSpPr>
          <p:nvPr/>
        </p:nvCxnSpPr>
        <p:spPr>
          <a:xfrm flipH="1">
            <a:off x="7810500" y="3063396"/>
            <a:ext cx="1523425" cy="65146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5093BB-CEA3-47BF-9D51-93CACD863E80}"/>
              </a:ext>
            </a:extLst>
          </p:cNvPr>
          <p:cNvGrpSpPr/>
          <p:nvPr/>
        </p:nvGrpSpPr>
        <p:grpSpPr>
          <a:xfrm>
            <a:off x="9333925" y="2705725"/>
            <a:ext cx="2571537" cy="723275"/>
            <a:chOff x="8876648" y="3177958"/>
            <a:chExt cx="2571537" cy="72327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51F8C9-D8DE-4CF4-837F-0449C702C236}"/>
                </a:ext>
              </a:extLst>
            </p:cNvPr>
            <p:cNvSpPr txBox="1"/>
            <p:nvPr/>
          </p:nvSpPr>
          <p:spPr>
            <a:xfrm>
              <a:off x="8964815" y="3177958"/>
              <a:ext cx="2395206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Estación de trabajo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más pequeña</a:t>
              </a:r>
              <a:endParaRPr lang="en-US" dirty="0"/>
            </a:p>
          </p:txBody>
        </p:sp>
        <p:sp>
          <p:nvSpPr>
            <p:cNvPr id="12" name="Rectángulo 12">
              <a:extLst>
                <a:ext uri="{FF2B5EF4-FFF2-40B4-BE49-F238E27FC236}">
                  <a16:creationId xmlns:a16="http://schemas.microsoft.com/office/drawing/2014/main" id="{490B12E6-9117-4379-AB85-D4201CF4A03A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F9B3DC-9DC5-43C2-A4F2-AB9E0925F6A7}"/>
              </a:ext>
            </a:extLst>
          </p:cNvPr>
          <p:cNvGrpSpPr/>
          <p:nvPr/>
        </p:nvGrpSpPr>
        <p:grpSpPr>
          <a:xfrm>
            <a:off x="286538" y="2479407"/>
            <a:ext cx="2571537" cy="723275"/>
            <a:chOff x="8876648" y="3177958"/>
            <a:chExt cx="2571537" cy="7232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E0601C-D3BE-4E02-8A54-4FEC77707939}"/>
                </a:ext>
              </a:extLst>
            </p:cNvPr>
            <p:cNvSpPr txBox="1"/>
            <p:nvPr/>
          </p:nvSpPr>
          <p:spPr>
            <a:xfrm>
              <a:off x="8975237" y="3177958"/>
              <a:ext cx="2374368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Editor para escribir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código</a:t>
              </a:r>
              <a:endParaRPr lang="en-US" dirty="0"/>
            </a:p>
          </p:txBody>
        </p:sp>
        <p:sp>
          <p:nvSpPr>
            <p:cNvPr id="17" name="Rectángulo 12">
              <a:extLst>
                <a:ext uri="{FF2B5EF4-FFF2-40B4-BE49-F238E27FC236}">
                  <a16:creationId xmlns:a16="http://schemas.microsoft.com/office/drawing/2014/main" id="{26B7AC6C-199A-43FF-A412-2B81CD0F1810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60AD0D-89C8-42C7-A86A-DB888CF3809B}"/>
              </a:ext>
            </a:extLst>
          </p:cNvPr>
          <p:cNvCxnSpPr>
            <a:cxnSpLocks/>
          </p:cNvCxnSpPr>
          <p:nvPr/>
        </p:nvCxnSpPr>
        <p:spPr>
          <a:xfrm>
            <a:off x="2858076" y="2841044"/>
            <a:ext cx="2158424" cy="77929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5CF110-2764-4E26-B454-0EB74824053E}"/>
              </a:ext>
            </a:extLst>
          </p:cNvPr>
          <p:cNvGrpSpPr/>
          <p:nvPr/>
        </p:nvGrpSpPr>
        <p:grpSpPr>
          <a:xfrm>
            <a:off x="9333924" y="5122385"/>
            <a:ext cx="2571537" cy="723275"/>
            <a:chOff x="8876648" y="3177958"/>
            <a:chExt cx="2571537" cy="7232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670ADF-D517-4B41-8194-2C01440ED55A}"/>
                </a:ext>
              </a:extLst>
            </p:cNvPr>
            <p:cNvSpPr txBox="1"/>
            <p:nvPr/>
          </p:nvSpPr>
          <p:spPr>
            <a:xfrm>
              <a:off x="8922338" y="3177958"/>
              <a:ext cx="2480167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Visualizaciones que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provienen de código</a:t>
              </a:r>
              <a:endParaRPr lang="en-US" dirty="0"/>
            </a:p>
          </p:txBody>
        </p:sp>
        <p:sp>
          <p:nvSpPr>
            <p:cNvPr id="22" name="Rectángulo 12">
              <a:extLst>
                <a:ext uri="{FF2B5EF4-FFF2-40B4-BE49-F238E27FC236}">
                  <a16:creationId xmlns:a16="http://schemas.microsoft.com/office/drawing/2014/main" id="{B1CC3995-5917-47F5-8AA3-E9F45B57322A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DB5ABB0-CCA0-471B-AB4C-99EC1184A092}"/>
              </a:ext>
            </a:extLst>
          </p:cNvPr>
          <p:cNvCxnSpPr>
            <a:cxnSpLocks/>
          </p:cNvCxnSpPr>
          <p:nvPr/>
        </p:nvCxnSpPr>
        <p:spPr>
          <a:xfrm flipH="1" flipV="1">
            <a:off x="8153400" y="4284493"/>
            <a:ext cx="1180524" cy="120503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018D5F-BCEA-45F5-83B1-8A49878A250C}"/>
              </a:ext>
            </a:extLst>
          </p:cNvPr>
          <p:cNvGrpSpPr/>
          <p:nvPr/>
        </p:nvGrpSpPr>
        <p:grpSpPr>
          <a:xfrm>
            <a:off x="233647" y="4284493"/>
            <a:ext cx="2677336" cy="723275"/>
            <a:chOff x="8823758" y="3177958"/>
            <a:chExt cx="2677336" cy="7232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97ED20-742A-430D-BF34-50D6C8931297}"/>
                </a:ext>
              </a:extLst>
            </p:cNvPr>
            <p:cNvSpPr txBox="1"/>
            <p:nvPr/>
          </p:nvSpPr>
          <p:spPr>
            <a:xfrm>
              <a:off x="8823758" y="3177958"/>
              <a:ext cx="2677336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Consola para ejecutar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código</a:t>
              </a:r>
              <a:endParaRPr lang="en-US" dirty="0"/>
            </a:p>
          </p:txBody>
        </p:sp>
        <p:sp>
          <p:nvSpPr>
            <p:cNvPr id="28" name="Rectángulo 12">
              <a:extLst>
                <a:ext uri="{FF2B5EF4-FFF2-40B4-BE49-F238E27FC236}">
                  <a16:creationId xmlns:a16="http://schemas.microsoft.com/office/drawing/2014/main" id="{A557D4BA-69A6-497F-99E5-727492490449}"/>
                </a:ext>
              </a:extLst>
            </p:cNvPr>
            <p:cNvSpPr/>
            <p:nvPr/>
          </p:nvSpPr>
          <p:spPr>
            <a:xfrm>
              <a:off x="8876648" y="3185366"/>
              <a:ext cx="2571537" cy="7158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s-CO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FA3987-CF0E-41D4-A1CC-E79A742E1AA9}"/>
              </a:ext>
            </a:extLst>
          </p:cNvPr>
          <p:cNvCxnSpPr>
            <a:cxnSpLocks/>
          </p:cNvCxnSpPr>
          <p:nvPr/>
        </p:nvCxnSpPr>
        <p:spPr>
          <a:xfrm>
            <a:off x="2858074" y="4643783"/>
            <a:ext cx="1891726" cy="55493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88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D46593-AD39-462D-A291-0994124371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5553" y="1498940"/>
            <a:ext cx="7200894" cy="404357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CO" sz="1200" dirty="0"/>
          </a:p>
          <a:p>
            <a:endParaRPr lang="es-CO" sz="1400" dirty="0"/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Presentación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Conceptos importantes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Nuevas profesiones que trabajan con datos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Obstáculos en la ciencia de datos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Iniciativas nacionales para el uso de datos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 Equipos nacionales e internacionales de ciencia de datos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Herramientas para el análisis de datos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Casos de aplicación</a:t>
            </a:r>
          </a:p>
          <a:p>
            <a:pPr>
              <a:lnSpc>
                <a:spcPct val="250000"/>
              </a:lnSpc>
              <a:spcBef>
                <a:spcPts val="0"/>
              </a:spcBef>
            </a:pPr>
            <a:r>
              <a:rPr lang="es-CO" sz="1500" dirty="0"/>
              <a:t>Conclusiones</a:t>
            </a:r>
          </a:p>
          <a:p>
            <a:pPr marL="0" indent="0">
              <a:lnSpc>
                <a:spcPct val="250000"/>
              </a:lnSpc>
              <a:spcBef>
                <a:spcPts val="0"/>
              </a:spcBef>
              <a:buNone/>
            </a:pPr>
            <a:endParaRPr lang="es-CO" sz="1500" dirty="0"/>
          </a:p>
          <a:p>
            <a:endParaRPr lang="es-CO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FE12-37DC-480A-B9E7-70EB1F8B48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O" dirty="0"/>
              <a:t>Ciencia de datos para el sector público– Departamento Nacional de Planeación DNP - Agenda</a:t>
            </a:r>
          </a:p>
        </p:txBody>
      </p:sp>
    </p:spTree>
    <p:extLst>
      <p:ext uri="{BB962C8B-B14F-4D97-AF65-F5344CB8AC3E}">
        <p14:creationId xmlns:p14="http://schemas.microsoft.com/office/powerpoint/2010/main" val="117053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E9D3-E8CD-40C9-8359-8B0BC5D1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Ventajas del software libre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14D51-3CCA-4A35-811D-D3FFCBBEB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/>
              <a:t>Explorar</a:t>
            </a:r>
            <a:r>
              <a:rPr lang="en-US" b="1" dirty="0"/>
              <a:t> y </a:t>
            </a:r>
            <a:r>
              <a:rPr lang="en-US" b="1" dirty="0" err="1"/>
              <a:t>aprender</a:t>
            </a:r>
            <a:r>
              <a:rPr lang="en-US" b="1" dirty="0"/>
              <a:t> no </a:t>
            </a:r>
            <a:r>
              <a:rPr lang="en-US" b="1" dirty="0" err="1"/>
              <a:t>tiene</a:t>
            </a:r>
            <a:r>
              <a:rPr lang="en-US" b="1" dirty="0"/>
              <a:t> </a:t>
            </a:r>
            <a:r>
              <a:rPr lang="en-US" b="1" dirty="0" err="1"/>
              <a:t>límites</a:t>
            </a:r>
            <a:r>
              <a:rPr lang="en-US" dirty="0"/>
              <a:t>, </a:t>
            </a:r>
            <a:r>
              <a:rPr lang="en-US" dirty="0" err="1"/>
              <a:t>contrario</a:t>
            </a:r>
            <a:r>
              <a:rPr lang="en-US" dirty="0"/>
              <a:t> a la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libertad</a:t>
            </a:r>
            <a:r>
              <a:rPr lang="en-US" dirty="0"/>
              <a:t> de los software de </a:t>
            </a:r>
            <a:r>
              <a:rPr lang="en-US" dirty="0" err="1"/>
              <a:t>licencia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E1EC8-6066-4667-B355-C9930D3B52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65BEF8-56BD-43F8-89BE-20840A91D6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Herramientas para el análisis de datos</a:t>
            </a:r>
          </a:p>
          <a:p>
            <a:endParaRPr lang="en-U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CA8A89A4-9FE2-454F-A155-8CBC7F1DFC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6" t="7500" r="12046" b="14728"/>
          <a:stretch/>
        </p:blipFill>
        <p:spPr>
          <a:xfrm>
            <a:off x="7963786" y="2151181"/>
            <a:ext cx="2806996" cy="3074365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5318E390-5911-4A85-B33A-C25DCB651342}"/>
              </a:ext>
            </a:extLst>
          </p:cNvPr>
          <p:cNvGrpSpPr/>
          <p:nvPr/>
        </p:nvGrpSpPr>
        <p:grpSpPr>
          <a:xfrm>
            <a:off x="473075" y="2475809"/>
            <a:ext cx="5791970" cy="2105107"/>
            <a:chOff x="473075" y="2806995"/>
            <a:chExt cx="5791970" cy="2105107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6DB6A55-09E8-4251-AE3B-9B68EB9BD7D0}"/>
                </a:ext>
              </a:extLst>
            </p:cNvPr>
            <p:cNvSpPr txBox="1"/>
            <p:nvPr/>
          </p:nvSpPr>
          <p:spPr>
            <a:xfrm>
              <a:off x="473075" y="3126998"/>
              <a:ext cx="5791970" cy="178510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 anchor="ctr">
              <a:spAutoFit/>
            </a:bodyPr>
            <a:lstStyle/>
            <a:p>
              <a:pPr marL="342900" indent="-342900" algn="l">
                <a:spcBef>
                  <a:spcPts val="600"/>
                </a:spcBef>
                <a:buFont typeface="+mj-lt"/>
                <a:buAutoNum type="arabicPeriod"/>
              </a:pPr>
              <a:r>
                <a:rPr lang="es-CO" dirty="0">
                  <a:solidFill>
                    <a:schemeClr val="bg1"/>
                  </a:solidFill>
                </a:rPr>
                <a:t>Mayor facilidad para </a:t>
              </a:r>
              <a:r>
                <a:rPr lang="es-CO" b="1" dirty="0">
                  <a:solidFill>
                    <a:schemeClr val="bg1"/>
                  </a:solidFill>
                </a:rPr>
                <a:t>compartir conocimiento</a:t>
              </a:r>
            </a:p>
            <a:p>
              <a:pPr marL="342900" indent="-342900" algn="l">
                <a:spcBef>
                  <a:spcPts val="600"/>
                </a:spcBef>
                <a:buFont typeface="+mj-lt"/>
                <a:buAutoNum type="arabicPeriod"/>
              </a:pPr>
              <a:r>
                <a:rPr lang="es-CO" dirty="0">
                  <a:solidFill>
                    <a:schemeClr val="bg1"/>
                  </a:solidFill>
                </a:rPr>
                <a:t>Disponibilidad a un </a:t>
              </a:r>
              <a:r>
                <a:rPr lang="es-CO" b="1" dirty="0">
                  <a:solidFill>
                    <a:schemeClr val="bg1"/>
                  </a:solidFill>
                </a:rPr>
                <a:t>costo mínimo</a:t>
              </a:r>
            </a:p>
            <a:p>
              <a:pPr marL="342900" indent="-342900" algn="l">
                <a:spcBef>
                  <a:spcPts val="600"/>
                </a:spcBef>
                <a:buFont typeface="+mj-lt"/>
                <a:buAutoNum type="arabicPeriod"/>
              </a:pPr>
              <a:r>
                <a:rPr lang="es-CO" dirty="0">
                  <a:solidFill>
                    <a:schemeClr val="bg1"/>
                  </a:solidFill>
                </a:rPr>
                <a:t>Verdadera </a:t>
              </a:r>
              <a:r>
                <a:rPr lang="es-CO" b="1" dirty="0">
                  <a:solidFill>
                    <a:schemeClr val="bg1"/>
                  </a:solidFill>
                </a:rPr>
                <a:t>auditabilidad</a:t>
              </a:r>
            </a:p>
            <a:p>
              <a:pPr marL="342900" indent="-342900" algn="l">
                <a:spcBef>
                  <a:spcPts val="600"/>
                </a:spcBef>
                <a:buFont typeface="+mj-lt"/>
                <a:buAutoNum type="arabicPeriod"/>
              </a:pPr>
              <a:r>
                <a:rPr lang="es-CO" dirty="0">
                  <a:solidFill>
                    <a:schemeClr val="bg1"/>
                  </a:solidFill>
                </a:rPr>
                <a:t>Mayor </a:t>
              </a:r>
              <a:r>
                <a:rPr lang="es-CO" b="1" dirty="0">
                  <a:solidFill>
                    <a:schemeClr val="bg1"/>
                  </a:solidFill>
                </a:rPr>
                <a:t>seguridad</a:t>
              </a:r>
            </a:p>
            <a:p>
              <a:pPr marL="342900" indent="-342900" algn="l">
                <a:spcBef>
                  <a:spcPts val="600"/>
                </a:spcBef>
                <a:buFont typeface="+mj-lt"/>
                <a:buAutoNum type="arabicPeriod"/>
              </a:pPr>
              <a:r>
                <a:rPr lang="es-CO" dirty="0">
                  <a:solidFill>
                    <a:schemeClr val="bg1"/>
                  </a:solidFill>
                </a:rPr>
                <a:t>Beneficia en mayor medida a la </a:t>
              </a:r>
              <a:r>
                <a:rPr lang="es-CO" b="1" dirty="0">
                  <a:solidFill>
                    <a:schemeClr val="bg1"/>
                  </a:solidFill>
                </a:rPr>
                <a:t>sociedad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BD34465-5FF9-4341-A4B9-2C1D45F9F7F4}"/>
                </a:ext>
              </a:extLst>
            </p:cNvPr>
            <p:cNvSpPr/>
            <p:nvPr/>
          </p:nvSpPr>
          <p:spPr>
            <a:xfrm>
              <a:off x="473075" y="2806995"/>
              <a:ext cx="5791970" cy="320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b="1" dirty="0">
                  <a:solidFill>
                    <a:schemeClr val="tx1"/>
                  </a:solidFill>
                </a:rPr>
                <a:t>Ventajas más relevantes</a:t>
              </a: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4C6227B-2F20-4319-A17B-87A7D0D1975B}"/>
              </a:ext>
            </a:extLst>
          </p:cNvPr>
          <p:cNvSpPr txBox="1"/>
          <p:nvPr/>
        </p:nvSpPr>
        <p:spPr>
          <a:xfrm>
            <a:off x="377382" y="4942910"/>
            <a:ext cx="646843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Incentivan una </a:t>
            </a:r>
            <a:r>
              <a:rPr lang="es-CO" b="1" dirty="0"/>
              <a:t>mayor conectividad </a:t>
            </a:r>
            <a:r>
              <a:rPr lang="es-CO" dirty="0"/>
              <a:t>entre las personas.</a:t>
            </a:r>
          </a:p>
        </p:txBody>
      </p:sp>
    </p:spTree>
    <p:extLst>
      <p:ext uri="{BB962C8B-B14F-4D97-AF65-F5344CB8AC3E}">
        <p14:creationId xmlns:p14="http://schemas.microsoft.com/office/powerpoint/2010/main" val="13670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2932076"/>
            <a:ext cx="2317750" cy="1193800"/>
          </a:xfrm>
        </p:spPr>
        <p:txBody>
          <a:bodyPr/>
          <a:lstStyle/>
          <a:p>
            <a:r>
              <a:rPr lang="es-CO" dirty="0"/>
              <a:t>8.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3187404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Casos de aplicación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63CE621-C5FA-4628-A9F1-B79C9F74A4F6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44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9F8-054E-42D1-A086-23CA3510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Visualizaciones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2CEDD-BCB3-4FFB-96BD-BA2551E5B4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Crear visualizaciones estéticas que muestren de manera </a:t>
            </a:r>
            <a:r>
              <a:rPr lang="es-CO" b="1" dirty="0"/>
              <a:t>efectiva</a:t>
            </a:r>
            <a:r>
              <a:rPr lang="es-CO" dirty="0"/>
              <a:t> los resultados encontrados.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2BFCC3-0CA5-4FB4-82FA-A4A09B4001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7ED108-FE52-4867-8386-E193A22BCC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4" y="2638972"/>
            <a:ext cx="2490075" cy="1475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5C000-49C2-4433-963F-6F5EEACED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2" t="17727" r="29740" b="21920"/>
          <a:stretch/>
        </p:blipFill>
        <p:spPr>
          <a:xfrm>
            <a:off x="574881" y="4963098"/>
            <a:ext cx="1924038" cy="1659952"/>
          </a:xfrm>
          <a:prstGeom prst="rect">
            <a:avLst/>
          </a:prstGeom>
        </p:spPr>
      </p:pic>
      <p:sp>
        <p:nvSpPr>
          <p:cNvPr id="16" name="CuadroTexto 9">
            <a:extLst>
              <a:ext uri="{FF2B5EF4-FFF2-40B4-BE49-F238E27FC236}">
                <a16:creationId xmlns:a16="http://schemas.microsoft.com/office/drawing/2014/main" id="{DEE4C29C-D432-4B3B-B5F3-A144292E9D55}"/>
              </a:ext>
            </a:extLst>
          </p:cNvPr>
          <p:cNvSpPr txBox="1"/>
          <p:nvPr/>
        </p:nvSpPr>
        <p:spPr>
          <a:xfrm>
            <a:off x="291865" y="2121638"/>
            <a:ext cx="2490075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Gráficos clásicos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7" name="CuadroTexto 9">
            <a:extLst>
              <a:ext uri="{FF2B5EF4-FFF2-40B4-BE49-F238E27FC236}">
                <a16:creationId xmlns:a16="http://schemas.microsoft.com/office/drawing/2014/main" id="{73E2F870-C308-4315-817D-74BEBB660BEA}"/>
              </a:ext>
            </a:extLst>
          </p:cNvPr>
          <p:cNvSpPr txBox="1"/>
          <p:nvPr/>
        </p:nvSpPr>
        <p:spPr>
          <a:xfrm>
            <a:off x="291863" y="4334455"/>
            <a:ext cx="2490075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Redes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8" name="CuadroTexto 9">
            <a:extLst>
              <a:ext uri="{FF2B5EF4-FFF2-40B4-BE49-F238E27FC236}">
                <a16:creationId xmlns:a16="http://schemas.microsoft.com/office/drawing/2014/main" id="{210DA31C-7094-4A7D-AEE5-86659C441787}"/>
              </a:ext>
            </a:extLst>
          </p:cNvPr>
          <p:cNvSpPr txBox="1"/>
          <p:nvPr/>
        </p:nvSpPr>
        <p:spPr>
          <a:xfrm>
            <a:off x="6764454" y="2121638"/>
            <a:ext cx="2490075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Animaciones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EC0787C-7A73-49C8-A3C6-D4B3D0123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661" y="2818717"/>
            <a:ext cx="3323475" cy="3323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7282F9-1619-44AD-A948-123D63FC70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06" y="2963542"/>
            <a:ext cx="4660386" cy="30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8267-6400-4C80-8D87-1A8167869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Minería de texto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67AC8-BE26-4350-BEFE-09055B2A8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b="1" dirty="0"/>
              <a:t>Analizar documentos de política pública </a:t>
            </a:r>
            <a:r>
              <a:rPr lang="es-CO" dirty="0"/>
              <a:t>con el fin de encontrar patrones, tendencias y clasificar información.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F79D3-585D-4735-A8D0-AE01ECAB0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8EE8E-D444-46EB-8CE4-99FCBFE6BE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BC5FB6-5B54-4C27-BE54-4BB53643A2D5}"/>
              </a:ext>
            </a:extLst>
          </p:cNvPr>
          <p:cNvGrpSpPr/>
          <p:nvPr/>
        </p:nvGrpSpPr>
        <p:grpSpPr>
          <a:xfrm>
            <a:off x="1356161" y="2852360"/>
            <a:ext cx="2816225" cy="2574876"/>
            <a:chOff x="714375" y="2705100"/>
            <a:chExt cx="2816225" cy="25748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9EC457-20C9-4E95-A389-75F688D79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70"/>
            <a:stretch/>
          </p:blipFill>
          <p:spPr>
            <a:xfrm>
              <a:off x="714375" y="2705100"/>
              <a:ext cx="2816225" cy="257487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A74F4-F52C-4C4A-8A60-7AC109D7D8E0}"/>
                </a:ext>
              </a:extLst>
            </p:cNvPr>
            <p:cNvSpPr/>
            <p:nvPr/>
          </p:nvSpPr>
          <p:spPr>
            <a:xfrm>
              <a:off x="2768600" y="3333750"/>
              <a:ext cx="673100" cy="190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>
                  <a:solidFill>
                    <a:schemeClr val="tx1"/>
                  </a:solidFill>
                </a:rPr>
                <a:t>Tema</a:t>
              </a:r>
              <a:endParaRPr lang="en-US" sz="1200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0030098-B5C9-4852-9BF3-8801B82EB5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1535"/>
          <a:stretch/>
        </p:blipFill>
        <p:spPr>
          <a:xfrm>
            <a:off x="6095998" y="2866170"/>
            <a:ext cx="4833449" cy="27457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894625-D582-477C-B2AE-1097E8A91E7A}"/>
              </a:ext>
            </a:extLst>
          </p:cNvPr>
          <p:cNvSpPr txBox="1"/>
          <p:nvPr/>
        </p:nvSpPr>
        <p:spPr>
          <a:xfrm>
            <a:off x="319532" y="5751101"/>
            <a:ext cx="495039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Por ejemplo, clasificar los temas del PND.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3D39C-EC65-41F3-BE37-E3473DA1D22C}"/>
              </a:ext>
            </a:extLst>
          </p:cNvPr>
          <p:cNvSpPr txBox="1"/>
          <p:nvPr/>
        </p:nvSpPr>
        <p:spPr>
          <a:xfrm>
            <a:off x="6416635" y="5751100"/>
            <a:ext cx="41921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Encontrar patrones en la escritura.</a:t>
            </a:r>
            <a:endParaRPr lang="en-US" dirty="0"/>
          </a:p>
        </p:txBody>
      </p:sp>
      <p:sp>
        <p:nvSpPr>
          <p:cNvPr id="17" name="CuadroTexto 9">
            <a:extLst>
              <a:ext uri="{FF2B5EF4-FFF2-40B4-BE49-F238E27FC236}">
                <a16:creationId xmlns:a16="http://schemas.microsoft.com/office/drawing/2014/main" id="{CCEB4709-7808-46D2-8FCB-A3482C2D3A26}"/>
              </a:ext>
            </a:extLst>
          </p:cNvPr>
          <p:cNvSpPr txBox="1"/>
          <p:nvPr/>
        </p:nvSpPr>
        <p:spPr>
          <a:xfrm>
            <a:off x="1091780" y="2313509"/>
            <a:ext cx="312372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Clasificación por temas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8" name="CuadroTexto 9">
            <a:extLst>
              <a:ext uri="{FF2B5EF4-FFF2-40B4-BE49-F238E27FC236}">
                <a16:creationId xmlns:a16="http://schemas.microsoft.com/office/drawing/2014/main" id="{F81E7DA2-8FDC-4778-A808-70EE59A2B5D5}"/>
              </a:ext>
            </a:extLst>
          </p:cNvPr>
          <p:cNvSpPr txBox="1"/>
          <p:nvPr/>
        </p:nvSpPr>
        <p:spPr>
          <a:xfrm>
            <a:off x="6950864" y="2318328"/>
            <a:ext cx="312372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Red de palabras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0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7F4D-149A-487B-9673-C11536A1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Minería de texto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5FB92-8704-44C6-BBC9-23F07E6E59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b="1" dirty="0"/>
              <a:t>Análisis de sentimientos</a:t>
            </a:r>
            <a:r>
              <a:rPr lang="es-CO" dirty="0"/>
              <a:t> como recurso para comunicarse mejor con la ciudadanía.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7405-F62D-4DC8-B3EB-88BDEF95C4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895F14-FC87-491B-A5D8-68343C299E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4F44D-1702-43F1-A3F2-3B9A9D4C738C}"/>
              </a:ext>
            </a:extLst>
          </p:cNvPr>
          <p:cNvSpPr txBox="1"/>
          <p:nvPr/>
        </p:nvSpPr>
        <p:spPr>
          <a:xfrm>
            <a:off x="5030885" y="2155694"/>
            <a:ext cx="629393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b="1" dirty="0"/>
              <a:t>¿Qué palabras usar para una mejor comunicación? 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D2B344-896C-4078-9EAB-1682A0A76F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4" t="18926" r="50835" b="8514"/>
          <a:stretch/>
        </p:blipFill>
        <p:spPr>
          <a:xfrm>
            <a:off x="508183" y="2786237"/>
            <a:ext cx="3935230" cy="3448127"/>
          </a:xfrm>
          <a:prstGeom prst="rect">
            <a:avLst/>
          </a:prstGeom>
        </p:spPr>
      </p:pic>
      <p:sp>
        <p:nvSpPr>
          <p:cNvPr id="16" name="Cloud 15">
            <a:extLst>
              <a:ext uri="{FF2B5EF4-FFF2-40B4-BE49-F238E27FC236}">
                <a16:creationId xmlns:a16="http://schemas.microsoft.com/office/drawing/2014/main" id="{74B04C21-A0AF-4CEA-927A-094514AA88B6}"/>
              </a:ext>
            </a:extLst>
          </p:cNvPr>
          <p:cNvSpPr/>
          <p:nvPr/>
        </p:nvSpPr>
        <p:spPr>
          <a:xfrm>
            <a:off x="4869703" y="2907058"/>
            <a:ext cx="2452594" cy="1603243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Incrementar popularidad</a:t>
            </a:r>
            <a:endParaRPr lang="en-US" dirty="0" err="1"/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7BE248AE-BF23-41B0-B0B3-71D9733C5D36}"/>
              </a:ext>
            </a:extLst>
          </p:cNvPr>
          <p:cNvSpPr/>
          <p:nvPr/>
        </p:nvSpPr>
        <p:spPr>
          <a:xfrm>
            <a:off x="6953908" y="4905033"/>
            <a:ext cx="2452594" cy="1603243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Detectar intereses de las personas</a:t>
            </a:r>
            <a:endParaRPr lang="en-US" dirty="0" err="1"/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DD4B5E4B-E5B9-45E6-B32C-397BD4FFF11E}"/>
              </a:ext>
            </a:extLst>
          </p:cNvPr>
          <p:cNvSpPr/>
          <p:nvPr/>
        </p:nvSpPr>
        <p:spPr>
          <a:xfrm>
            <a:off x="8729756" y="2851026"/>
            <a:ext cx="2452594" cy="1603243"/>
          </a:xfrm>
          <a:prstGeom prst="cloud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Mejorar imagen institucional</a:t>
            </a:r>
            <a:endParaRPr lang="en-US" dirty="0" err="1"/>
          </a:p>
        </p:txBody>
      </p:sp>
      <p:sp>
        <p:nvSpPr>
          <p:cNvPr id="19" name="CuadroTexto 9">
            <a:extLst>
              <a:ext uri="{FF2B5EF4-FFF2-40B4-BE49-F238E27FC236}">
                <a16:creationId xmlns:a16="http://schemas.microsoft.com/office/drawing/2014/main" id="{6AE60619-E360-4856-A628-1B4BB16421EC}"/>
              </a:ext>
            </a:extLst>
          </p:cNvPr>
          <p:cNvSpPr txBox="1"/>
          <p:nvPr/>
        </p:nvSpPr>
        <p:spPr>
          <a:xfrm>
            <a:off x="937447" y="2136147"/>
            <a:ext cx="307670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Redes sociales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9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2919-F3A4-4FF8-826B-159BE046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Automatizar</a:t>
            </a:r>
            <a:r>
              <a:rPr lang="en-US" b="1" dirty="0"/>
              <a:t> </a:t>
            </a:r>
            <a:r>
              <a:rPr lang="en-US" b="1" dirty="0" err="1"/>
              <a:t>tareas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45E4C-2168-4292-928A-D0A2099462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Crear procedimientos que agilicen la terminación de </a:t>
            </a:r>
            <a:r>
              <a:rPr lang="es-CO" b="1" dirty="0"/>
              <a:t>tareas repetitivas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6EC860-95CC-488F-A950-F7D1335EE7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FD31E2-E540-4408-979A-515F8C78A9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D509F3-C0A5-42E3-AF79-C0D102FE8E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6" t="15876" r="15918" b="16705"/>
          <a:stretch/>
        </p:blipFill>
        <p:spPr>
          <a:xfrm>
            <a:off x="4174936" y="2359087"/>
            <a:ext cx="3305552" cy="3320926"/>
          </a:xfrm>
          <a:prstGeom prst="rect">
            <a:avLst/>
          </a:prstGeom>
        </p:spPr>
      </p:pic>
      <p:sp>
        <p:nvSpPr>
          <p:cNvPr id="13" name="CuadroTexto 9">
            <a:extLst>
              <a:ext uri="{FF2B5EF4-FFF2-40B4-BE49-F238E27FC236}">
                <a16:creationId xmlns:a16="http://schemas.microsoft.com/office/drawing/2014/main" id="{5AA8ECC2-55FE-4E8E-9302-115DE29D5144}"/>
              </a:ext>
            </a:extLst>
          </p:cNvPr>
          <p:cNvSpPr txBox="1"/>
          <p:nvPr/>
        </p:nvSpPr>
        <p:spPr>
          <a:xfrm>
            <a:off x="7480488" y="2135130"/>
            <a:ext cx="2802209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Resumir documentos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CuadroTexto 9">
            <a:extLst>
              <a:ext uri="{FF2B5EF4-FFF2-40B4-BE49-F238E27FC236}">
                <a16:creationId xmlns:a16="http://schemas.microsoft.com/office/drawing/2014/main" id="{51B441E8-8AE4-4A38-BDA0-7DA4ADE28C2C}"/>
              </a:ext>
            </a:extLst>
          </p:cNvPr>
          <p:cNvSpPr txBox="1"/>
          <p:nvPr/>
        </p:nvSpPr>
        <p:spPr>
          <a:xfrm>
            <a:off x="7480487" y="5475701"/>
            <a:ext cx="2802209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Construir gráficos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5" name="CuadroTexto 9">
            <a:extLst>
              <a:ext uri="{FF2B5EF4-FFF2-40B4-BE49-F238E27FC236}">
                <a16:creationId xmlns:a16="http://schemas.microsoft.com/office/drawing/2014/main" id="{840A3287-4681-4862-978C-FF1E04657A00}"/>
              </a:ext>
            </a:extLst>
          </p:cNvPr>
          <p:cNvSpPr txBox="1"/>
          <p:nvPr/>
        </p:nvSpPr>
        <p:spPr>
          <a:xfrm>
            <a:off x="1372727" y="2154775"/>
            <a:ext cx="2802209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Exportar datos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6" name="CuadroTexto 9">
            <a:extLst>
              <a:ext uri="{FF2B5EF4-FFF2-40B4-BE49-F238E27FC236}">
                <a16:creationId xmlns:a16="http://schemas.microsoft.com/office/drawing/2014/main" id="{70D8E5A9-A9ED-438E-A624-F1BD7C8A4A9D}"/>
              </a:ext>
            </a:extLst>
          </p:cNvPr>
          <p:cNvSpPr txBox="1"/>
          <p:nvPr/>
        </p:nvSpPr>
        <p:spPr>
          <a:xfrm>
            <a:off x="1372727" y="5475700"/>
            <a:ext cx="280221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Modelos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2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87F0E-9C59-4C62-88BB-ABC14A069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Automatizar generación de documentos 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ADF4C-5393-43E4-A89C-2EEF1B25C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Es posible desarrollar una herramienta que permita la generación </a:t>
            </a:r>
            <a:r>
              <a:rPr lang="es-CO" b="1" dirty="0"/>
              <a:t>automática de reportes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96E32C-387B-449E-8A2E-AB3A6BADD0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82D7DE-3143-4D82-B507-65ED10F294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F079499-BE44-4ECE-9734-CF3882E335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932" y="2652124"/>
            <a:ext cx="4683548" cy="3490068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F1A2C7F-A943-4143-AA07-D1D16D843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1" y="2652124"/>
            <a:ext cx="3537585" cy="3606433"/>
          </a:xfrm>
          <a:prstGeom prst="rect">
            <a:avLst/>
          </a:prstGeom>
        </p:spPr>
      </p:pic>
      <p:sp>
        <p:nvSpPr>
          <p:cNvPr id="11" name="CuadroTexto 9">
            <a:extLst>
              <a:ext uri="{FF2B5EF4-FFF2-40B4-BE49-F238E27FC236}">
                <a16:creationId xmlns:a16="http://schemas.microsoft.com/office/drawing/2014/main" id="{8AB47803-0EEB-4C31-8E22-50F6CC4F1A6D}"/>
              </a:ext>
            </a:extLst>
          </p:cNvPr>
          <p:cNvSpPr txBox="1"/>
          <p:nvPr/>
        </p:nvSpPr>
        <p:spPr>
          <a:xfrm>
            <a:off x="1103434" y="1986963"/>
            <a:ext cx="312372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Aplicativo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2" name="CuadroTexto 9">
            <a:extLst>
              <a:ext uri="{FF2B5EF4-FFF2-40B4-BE49-F238E27FC236}">
                <a16:creationId xmlns:a16="http://schemas.microsoft.com/office/drawing/2014/main" id="{9EB042DE-8DC5-45E0-A145-C3D81BA71CE4}"/>
              </a:ext>
            </a:extLst>
          </p:cNvPr>
          <p:cNvSpPr txBox="1"/>
          <p:nvPr/>
        </p:nvSpPr>
        <p:spPr>
          <a:xfrm>
            <a:off x="7964846" y="1986963"/>
            <a:ext cx="3123720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Reporte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14" name="Triángulo isósceles 11">
            <a:extLst>
              <a:ext uri="{FF2B5EF4-FFF2-40B4-BE49-F238E27FC236}">
                <a16:creationId xmlns:a16="http://schemas.microsoft.com/office/drawing/2014/main" id="{EC89CC67-B83C-454E-914B-240945A9FD72}"/>
              </a:ext>
            </a:extLst>
          </p:cNvPr>
          <p:cNvSpPr/>
          <p:nvPr/>
        </p:nvSpPr>
        <p:spPr>
          <a:xfrm rot="5400000">
            <a:off x="4927494" y="4079024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2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38F9F-A565-4334-8324-5FF23133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Predicción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BF8EB-AD33-41BA-9FA4-DA3DCC890C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Estimar relaciones entre variables con el fin de realizar algún tipo de </a:t>
            </a:r>
            <a:r>
              <a:rPr lang="es-CO" b="1" dirty="0"/>
              <a:t>predicción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B6770-B5D4-4807-8055-6688328A42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E44E2C-31B9-4FA3-96AD-BE1DE0218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Casos de aplicación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51FF0-3D68-429E-A855-DC0AE99CE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3"/>
          <a:stretch/>
        </p:blipFill>
        <p:spPr>
          <a:xfrm>
            <a:off x="165092" y="2416224"/>
            <a:ext cx="6629408" cy="42388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3412BD-878F-4E4D-BED7-FB3DFCFC1F9B}"/>
              </a:ext>
            </a:extLst>
          </p:cNvPr>
          <p:cNvSpPr/>
          <p:nvPr/>
        </p:nvSpPr>
        <p:spPr>
          <a:xfrm>
            <a:off x="5135562" y="5873492"/>
            <a:ext cx="833438" cy="18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000000"/>
                </a:solidFill>
              </a:rPr>
              <a:t>Predicción</a:t>
            </a:r>
            <a:endParaRPr lang="en-US" sz="900" dirty="0" err="1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06F58-DB70-4F73-A8E4-D928933509DF}"/>
              </a:ext>
            </a:extLst>
          </p:cNvPr>
          <p:cNvSpPr/>
          <p:nvPr/>
        </p:nvSpPr>
        <p:spPr>
          <a:xfrm>
            <a:off x="5110162" y="5664510"/>
            <a:ext cx="909638" cy="184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00" dirty="0">
                <a:solidFill>
                  <a:srgbClr val="000000"/>
                </a:solidFill>
              </a:rPr>
              <a:t>Predictores</a:t>
            </a:r>
            <a:endParaRPr lang="en-US" sz="900" dirty="0" err="1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410D14-4DF9-4C77-8ABB-023B9C9D4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76" y="4896087"/>
            <a:ext cx="996564" cy="10696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88C406-4F14-4F9E-BBAA-F6B7B9608D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016" y="3037134"/>
            <a:ext cx="1114075" cy="1114075"/>
          </a:xfrm>
          <a:prstGeom prst="rect">
            <a:avLst/>
          </a:prstGeom>
        </p:spPr>
      </p:pic>
      <p:sp>
        <p:nvSpPr>
          <p:cNvPr id="18" name="Rectángulo 12">
            <a:extLst>
              <a:ext uri="{FF2B5EF4-FFF2-40B4-BE49-F238E27FC236}">
                <a16:creationId xmlns:a16="http://schemas.microsoft.com/office/drawing/2014/main" id="{0B61E049-4879-43F8-B8A9-638546712170}"/>
              </a:ext>
            </a:extLst>
          </p:cNvPr>
          <p:cNvSpPr/>
          <p:nvPr/>
        </p:nvSpPr>
        <p:spPr>
          <a:xfrm>
            <a:off x="9652527" y="3429000"/>
            <a:ext cx="1898340" cy="5611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>
                <a:solidFill>
                  <a:srgbClr val="000000"/>
                </a:solidFill>
              </a:rPr>
              <a:t>Entrenamiento</a:t>
            </a:r>
          </a:p>
        </p:txBody>
      </p:sp>
      <p:sp>
        <p:nvSpPr>
          <p:cNvPr id="19" name="Rectángulo 12">
            <a:extLst>
              <a:ext uri="{FF2B5EF4-FFF2-40B4-BE49-F238E27FC236}">
                <a16:creationId xmlns:a16="http://schemas.microsoft.com/office/drawing/2014/main" id="{6DCB9C0D-4BA5-489A-9C56-F0B678129C24}"/>
              </a:ext>
            </a:extLst>
          </p:cNvPr>
          <p:cNvSpPr/>
          <p:nvPr/>
        </p:nvSpPr>
        <p:spPr>
          <a:xfrm>
            <a:off x="9652527" y="5110821"/>
            <a:ext cx="1898340" cy="5611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O" dirty="0">
                <a:solidFill>
                  <a:srgbClr val="000000"/>
                </a:solidFill>
              </a:rPr>
              <a:t>Prueba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DD8E161-AFA3-4080-967C-356C899B9953}"/>
              </a:ext>
            </a:extLst>
          </p:cNvPr>
          <p:cNvSpPr/>
          <p:nvPr/>
        </p:nvSpPr>
        <p:spPr>
          <a:xfrm>
            <a:off x="10301845" y="4290545"/>
            <a:ext cx="599703" cy="519905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2" name="CuadroTexto 9">
            <a:extLst>
              <a:ext uri="{FF2B5EF4-FFF2-40B4-BE49-F238E27FC236}">
                <a16:creationId xmlns:a16="http://schemas.microsoft.com/office/drawing/2014/main" id="{F1787D7F-C5A2-4CC3-BBBE-9982BB91C4AE}"/>
              </a:ext>
            </a:extLst>
          </p:cNvPr>
          <p:cNvSpPr txBox="1"/>
          <p:nvPr/>
        </p:nvSpPr>
        <p:spPr>
          <a:xfrm>
            <a:off x="7026507" y="1898606"/>
            <a:ext cx="307670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Aprendizaje supervisado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3" name="CuadroTexto 9">
            <a:extLst>
              <a:ext uri="{FF2B5EF4-FFF2-40B4-BE49-F238E27FC236}">
                <a16:creationId xmlns:a16="http://schemas.microsoft.com/office/drawing/2014/main" id="{BEF0E5F5-C0A6-497B-B1FC-AA53EC3FFE12}"/>
              </a:ext>
            </a:extLst>
          </p:cNvPr>
          <p:cNvSpPr txBox="1"/>
          <p:nvPr/>
        </p:nvSpPr>
        <p:spPr>
          <a:xfrm>
            <a:off x="1941445" y="1898606"/>
            <a:ext cx="307670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Regresión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72CE1C-A03F-47D3-B79D-9A9B51E96A4C}"/>
              </a:ext>
            </a:extLst>
          </p:cNvPr>
          <p:cNvSpPr txBox="1"/>
          <p:nvPr/>
        </p:nvSpPr>
        <p:spPr>
          <a:xfrm>
            <a:off x="7026507" y="2517617"/>
            <a:ext cx="41761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es-CO" dirty="0"/>
              <a:t>Se tratan los datos en </a:t>
            </a:r>
            <a:r>
              <a:rPr lang="es-CO" b="1" dirty="0"/>
              <a:t>dos etapas</a:t>
            </a:r>
            <a:r>
              <a:rPr lang="es-CO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2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C956-BE9F-42D2-9549-37A174F8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500" dirty="0"/>
              <a:t>Cálculo de un índice de Eficiencia para la Rama Judicial</a:t>
            </a:r>
            <a:endParaRPr lang="en-US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1DB9D-0AE4-49E3-A4AF-CD2778A5D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b="1" dirty="0"/>
              <a:t>A los jueces se les califica</a:t>
            </a:r>
            <a:r>
              <a:rPr lang="es-CO" dirty="0"/>
              <a:t> de acuerdo a la cantidad de casos que resuelven, por lo que fue necesario emplear una metodología que tomara en cuenta sus </a:t>
            </a:r>
            <a:r>
              <a:rPr lang="es-CO" b="1" dirty="0"/>
              <a:t>recursos disponibles</a:t>
            </a:r>
            <a:r>
              <a:rPr lang="es-CO" dirty="0"/>
              <a:t>.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4462-5298-4552-A4B2-87C2C4954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9450" y="6435671"/>
            <a:ext cx="5809462" cy="364773"/>
          </a:xfrm>
        </p:spPr>
        <p:txBody>
          <a:bodyPr/>
          <a:lstStyle/>
          <a:p>
            <a:r>
              <a:rPr lang="es-CO" sz="1200" dirty="0"/>
              <a:t>Trabajo realizado por la Unidad de Científicos de Datos y el Equipo de Innovación Pública del DNP.</a:t>
            </a:r>
            <a:endParaRPr lang="en-US" sz="12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8C39-BF36-4BC7-A4E1-E2BEE12BC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la transformación digital – Departamento Nacional de Planeación DNP – Proyectos relevantes</a:t>
            </a:r>
          </a:p>
          <a:p>
            <a:endParaRPr lang="en-US" dirty="0"/>
          </a:p>
        </p:txBody>
      </p:sp>
      <p:pic>
        <p:nvPicPr>
          <p:cNvPr id="22" name="Imagen 20" descr="C:\Users\CamiloAndrés\Desktop\Para DEA word.png">
            <a:extLst>
              <a:ext uri="{FF2B5EF4-FFF2-40B4-BE49-F238E27FC236}">
                <a16:creationId xmlns:a16="http://schemas.microsoft.com/office/drawing/2014/main" id="{AE280EFC-FE8D-4B8F-9FA5-BE9B7C32156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3040557"/>
            <a:ext cx="4225676" cy="3011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uadroTexto 9">
            <a:extLst>
              <a:ext uri="{FF2B5EF4-FFF2-40B4-BE49-F238E27FC236}">
                <a16:creationId xmlns:a16="http://schemas.microsoft.com/office/drawing/2014/main" id="{D24E9249-DFB7-47A9-BBAC-842978DD4377}"/>
              </a:ext>
            </a:extLst>
          </p:cNvPr>
          <p:cNvSpPr txBox="1"/>
          <p:nvPr/>
        </p:nvSpPr>
        <p:spPr>
          <a:xfrm>
            <a:off x="473075" y="2375290"/>
            <a:ext cx="400095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Análisis en Envoltura de Datos</a:t>
            </a:r>
            <a:endParaRPr lang="es-CO" dirty="0">
              <a:solidFill>
                <a:schemeClr val="bg1"/>
              </a:solidFill>
            </a:endParaRPr>
          </a:p>
        </p:txBody>
      </p:sp>
      <p:graphicFrame>
        <p:nvGraphicFramePr>
          <p:cNvPr id="24" name="Tabla 2">
            <a:extLst>
              <a:ext uri="{FF2B5EF4-FFF2-40B4-BE49-F238E27FC236}">
                <a16:creationId xmlns:a16="http://schemas.microsoft.com/office/drawing/2014/main" id="{923496D6-B74F-4B5F-8C60-F4FCC3C6C0C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37768" y="2375290"/>
          <a:ext cx="3882858" cy="411480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955554">
                  <a:extLst>
                    <a:ext uri="{9D8B030D-6E8A-4147-A177-3AD203B41FA5}">
                      <a16:colId xmlns:a16="http://schemas.microsoft.com/office/drawing/2014/main" val="2026741552"/>
                    </a:ext>
                  </a:extLst>
                </a:gridCol>
                <a:gridCol w="1739940">
                  <a:extLst>
                    <a:ext uri="{9D8B030D-6E8A-4147-A177-3AD203B41FA5}">
                      <a16:colId xmlns:a16="http://schemas.microsoft.com/office/drawing/2014/main" val="3798579340"/>
                    </a:ext>
                  </a:extLst>
                </a:gridCol>
                <a:gridCol w="1187364">
                  <a:extLst>
                    <a:ext uri="{9D8B030D-6E8A-4147-A177-3AD203B41FA5}">
                      <a16:colId xmlns:a16="http://schemas.microsoft.com/office/drawing/2014/main" val="4182465534"/>
                    </a:ext>
                  </a:extLst>
                </a:gridCol>
              </a:tblGrid>
              <a:tr h="4126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Ranking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ctr">
                    <a:solidFill>
                      <a:srgbClr val="0A4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Circuito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ctr">
                    <a:solidFill>
                      <a:srgbClr val="0A4C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Eficiencia técnica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ctr">
                    <a:solidFill>
                      <a:srgbClr val="0A4C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717492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Bogotá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ctr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ctr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78551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Leticia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806192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Mocoa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82893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50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Pamplona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824199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50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Pasto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solidFill>
                            <a:schemeClr val="bg1"/>
                          </a:solidFill>
                          <a:effectLst/>
                        </a:rPr>
                        <a:t>100%</a:t>
                      </a:r>
                      <a:endParaRPr lang="es-CO" sz="15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20186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2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Zipaquirá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84%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2864448890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3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Medellín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70%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1902165612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4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Tunja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63%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598128769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5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Villavicencio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57%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274308423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6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San Andrés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54%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324326958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7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Popayán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50%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436103751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8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Cartagena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49%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1422119069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9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Santa Rosa de Viterbo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48%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472261990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10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Bucaramanga</a:t>
                      </a:r>
                      <a:endParaRPr lang="es-CO" sz="15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45%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150811539"/>
                  </a:ext>
                </a:extLst>
              </a:tr>
              <a:tr h="2063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11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Florencia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45%</a:t>
                      </a:r>
                      <a:endParaRPr lang="es-CO" sz="15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36" marR="25536" marT="0" marB="0" anchor="b"/>
                </a:tc>
                <a:extLst>
                  <a:ext uri="{0D108BD9-81ED-4DB2-BD59-A6C34878D82A}">
                    <a16:rowId xmlns:a16="http://schemas.microsoft.com/office/drawing/2014/main" val="3694370734"/>
                  </a:ext>
                </a:extLst>
              </a:tr>
            </a:tbl>
          </a:graphicData>
        </a:graphic>
      </p:graphicFrame>
      <p:sp>
        <p:nvSpPr>
          <p:cNvPr id="25" name="Triángulo isósceles 11">
            <a:extLst>
              <a:ext uri="{FF2B5EF4-FFF2-40B4-BE49-F238E27FC236}">
                <a16:creationId xmlns:a16="http://schemas.microsoft.com/office/drawing/2014/main" id="{3786AE18-F22C-4558-A2D1-234A6A88E669}"/>
              </a:ext>
            </a:extLst>
          </p:cNvPr>
          <p:cNvSpPr/>
          <p:nvPr/>
        </p:nvSpPr>
        <p:spPr>
          <a:xfrm rot="5400000">
            <a:off x="4586245" y="4314302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29" name="CuadroTexto 9">
            <a:extLst>
              <a:ext uri="{FF2B5EF4-FFF2-40B4-BE49-F238E27FC236}">
                <a16:creationId xmlns:a16="http://schemas.microsoft.com/office/drawing/2014/main" id="{8589130E-4D24-41F2-86BB-2FFBEE573FDC}"/>
              </a:ext>
            </a:extLst>
          </p:cNvPr>
          <p:cNvSpPr txBox="1"/>
          <p:nvPr/>
        </p:nvSpPr>
        <p:spPr>
          <a:xfrm>
            <a:off x="3069599" y="3312870"/>
            <a:ext cx="1265274" cy="272415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>
                <a:solidFill>
                  <a:srgbClr val="002060"/>
                </a:solidFill>
              </a:rPr>
              <a:t>Frontera teórica</a:t>
            </a:r>
            <a:endParaRPr lang="es-CO" sz="1000" dirty="0">
              <a:solidFill>
                <a:srgbClr val="002060"/>
              </a:solidFill>
            </a:endParaRPr>
          </a:p>
        </p:txBody>
      </p:sp>
      <p:sp>
        <p:nvSpPr>
          <p:cNvPr id="30" name="CuadroTexto 9">
            <a:extLst>
              <a:ext uri="{FF2B5EF4-FFF2-40B4-BE49-F238E27FC236}">
                <a16:creationId xmlns:a16="http://schemas.microsoft.com/office/drawing/2014/main" id="{59C58175-2C22-4D2E-BAAA-850BDDC92779}"/>
              </a:ext>
            </a:extLst>
          </p:cNvPr>
          <p:cNvSpPr txBox="1"/>
          <p:nvPr/>
        </p:nvSpPr>
        <p:spPr>
          <a:xfrm>
            <a:off x="2810188" y="3664278"/>
            <a:ext cx="2157322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>
                <a:solidFill>
                  <a:srgbClr val="002060"/>
                </a:solidFill>
              </a:rPr>
              <a:t>Frontera de mejores prácticas</a:t>
            </a:r>
          </a:p>
          <a:p>
            <a:pPr algn="ctr"/>
            <a:r>
              <a:rPr lang="es-CO" sz="1000" b="1" dirty="0">
                <a:solidFill>
                  <a:srgbClr val="002060"/>
                </a:solidFill>
              </a:rPr>
              <a:t>(eficiencia técnica)</a:t>
            </a:r>
            <a:endParaRPr lang="es-CO" sz="1000" dirty="0">
              <a:solidFill>
                <a:srgbClr val="002060"/>
              </a:solidFill>
            </a:endParaRPr>
          </a:p>
        </p:txBody>
      </p:sp>
      <p:sp>
        <p:nvSpPr>
          <p:cNvPr id="31" name="CuadroTexto 9">
            <a:extLst>
              <a:ext uri="{FF2B5EF4-FFF2-40B4-BE49-F238E27FC236}">
                <a16:creationId xmlns:a16="http://schemas.microsoft.com/office/drawing/2014/main" id="{061CD129-FA6F-4E39-A4FF-B82E3B22F6C0}"/>
              </a:ext>
            </a:extLst>
          </p:cNvPr>
          <p:cNvSpPr txBox="1"/>
          <p:nvPr/>
        </p:nvSpPr>
        <p:spPr>
          <a:xfrm>
            <a:off x="1459853" y="5674826"/>
            <a:ext cx="1524685" cy="272415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>
                <a:solidFill>
                  <a:srgbClr val="002060"/>
                </a:solidFill>
              </a:rPr>
              <a:t>Número de jueces</a:t>
            </a:r>
            <a:endParaRPr lang="es-CO" sz="1000" dirty="0">
              <a:solidFill>
                <a:srgbClr val="002060"/>
              </a:solidFill>
            </a:endParaRPr>
          </a:p>
        </p:txBody>
      </p:sp>
      <p:sp>
        <p:nvSpPr>
          <p:cNvPr id="32" name="CuadroTexto 9">
            <a:extLst>
              <a:ext uri="{FF2B5EF4-FFF2-40B4-BE49-F238E27FC236}">
                <a16:creationId xmlns:a16="http://schemas.microsoft.com/office/drawing/2014/main" id="{BB3835E0-F0E0-45A5-9370-AAC9832E3951}"/>
              </a:ext>
            </a:extLst>
          </p:cNvPr>
          <p:cNvSpPr txBox="1"/>
          <p:nvPr/>
        </p:nvSpPr>
        <p:spPr>
          <a:xfrm rot="16200000">
            <a:off x="-146263" y="4321046"/>
            <a:ext cx="1524685" cy="272415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1000" b="1" dirty="0">
                <a:solidFill>
                  <a:srgbClr val="002060"/>
                </a:solidFill>
              </a:rPr>
              <a:t>Casos resueltos</a:t>
            </a:r>
            <a:endParaRPr lang="es-CO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46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C956-BE9F-42D2-9549-37A174F8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500" dirty="0"/>
              <a:t>Minería de texto sobre la base de datos </a:t>
            </a:r>
            <a:r>
              <a:rPr lang="es-CO" sz="3500" dirty="0" err="1"/>
              <a:t>Mipres</a:t>
            </a:r>
            <a:r>
              <a:rPr lang="es-CO" sz="3500" dirty="0"/>
              <a:t> </a:t>
            </a:r>
            <a:r>
              <a:rPr lang="es-CO" sz="3500" dirty="0" err="1"/>
              <a:t>NoPBS</a:t>
            </a:r>
            <a:endParaRPr lang="en-US" sz="3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1DB9D-0AE4-49E3-A4AF-CD2778A5D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La ADRES* solicitó un reporte en donde aparecieran las justificaciones de los médicos que prescriben medicamentos costosos.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74462-5298-4552-A4B2-87C2C4954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4738" y="6374606"/>
            <a:ext cx="3909288" cy="364773"/>
          </a:xfrm>
        </p:spPr>
        <p:txBody>
          <a:bodyPr/>
          <a:lstStyle/>
          <a:p>
            <a:r>
              <a:rPr lang="en-US" sz="1200" dirty="0" err="1"/>
              <a:t>Trabajo</a:t>
            </a:r>
            <a:r>
              <a:rPr lang="en-US" sz="1200" dirty="0"/>
              <a:t> </a:t>
            </a:r>
            <a:r>
              <a:rPr lang="en-US" sz="1200" dirty="0" err="1"/>
              <a:t>realizado</a:t>
            </a:r>
            <a:r>
              <a:rPr lang="en-US" sz="1200" dirty="0"/>
              <a:t> para la Unidad de </a:t>
            </a:r>
            <a:r>
              <a:rPr lang="en-US" sz="1200" dirty="0" err="1"/>
              <a:t>Científicos</a:t>
            </a:r>
            <a:r>
              <a:rPr lang="en-US" sz="1200" dirty="0"/>
              <a:t> de </a:t>
            </a:r>
            <a:r>
              <a:rPr lang="en-US" sz="1200" dirty="0" err="1"/>
              <a:t>Datos</a:t>
            </a:r>
            <a:r>
              <a:rPr lang="en-US" sz="1200" dirty="0"/>
              <a:t> del DNP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EB8C39-BF36-4BC7-A4E1-E2BEE12BC2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la transformación digital – Departamento Nacional de Planeación DNP – Proyectos relevantes</a:t>
            </a:r>
          </a:p>
          <a:p>
            <a:endParaRPr lang="en-US" dirty="0"/>
          </a:p>
        </p:txBody>
      </p:sp>
      <p:sp>
        <p:nvSpPr>
          <p:cNvPr id="23" name="CuadroTexto 9">
            <a:extLst>
              <a:ext uri="{FF2B5EF4-FFF2-40B4-BE49-F238E27FC236}">
                <a16:creationId xmlns:a16="http://schemas.microsoft.com/office/drawing/2014/main" id="{D24E9249-DFB7-47A9-BBAC-842978DD4377}"/>
              </a:ext>
            </a:extLst>
          </p:cNvPr>
          <p:cNvSpPr txBox="1"/>
          <p:nvPr/>
        </p:nvSpPr>
        <p:spPr>
          <a:xfrm>
            <a:off x="473075" y="2375290"/>
            <a:ext cx="4000951" cy="408623"/>
          </a:xfrm>
          <a:prstGeom prst="round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b="1" dirty="0">
                <a:solidFill>
                  <a:schemeClr val="bg1"/>
                </a:solidFill>
              </a:rPr>
              <a:t>Minería de texto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5935A4-7801-48BD-9F8D-8F53F3CC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741"/>
          <a:stretch/>
        </p:blipFill>
        <p:spPr>
          <a:xfrm>
            <a:off x="387091" y="3234070"/>
            <a:ext cx="4990318" cy="2815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6458A-A777-4783-9892-F8C2C09F3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664" y="2374271"/>
            <a:ext cx="3909288" cy="4050498"/>
          </a:xfrm>
          <a:prstGeom prst="rect">
            <a:avLst/>
          </a:prstGeom>
        </p:spPr>
      </p:pic>
      <p:sp>
        <p:nvSpPr>
          <p:cNvPr id="11" name="Triángulo isósceles 11">
            <a:extLst>
              <a:ext uri="{FF2B5EF4-FFF2-40B4-BE49-F238E27FC236}">
                <a16:creationId xmlns:a16="http://schemas.microsoft.com/office/drawing/2014/main" id="{8BFF95C2-7074-464F-AF9B-F5900853F77B}"/>
              </a:ext>
            </a:extLst>
          </p:cNvPr>
          <p:cNvSpPr/>
          <p:nvPr/>
        </p:nvSpPr>
        <p:spPr>
          <a:xfrm rot="5400000">
            <a:off x="4981995" y="4374509"/>
            <a:ext cx="1764029" cy="463981"/>
          </a:xfrm>
          <a:prstGeom prst="triangle">
            <a:avLst/>
          </a:prstGeom>
          <a:solidFill>
            <a:schemeClr val="tx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C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AC18F6-F334-48BB-9084-B2A8EA3ED18A}"/>
              </a:ext>
            </a:extLst>
          </p:cNvPr>
          <p:cNvSpPr txBox="1">
            <a:spLocks/>
          </p:cNvSpPr>
          <p:nvPr/>
        </p:nvSpPr>
        <p:spPr>
          <a:xfrm>
            <a:off x="5377409" y="6515946"/>
            <a:ext cx="5809462" cy="3647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Work Sans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* </a:t>
            </a:r>
            <a:r>
              <a:rPr lang="en-US" dirty="0" err="1"/>
              <a:t>Administradora</a:t>
            </a:r>
            <a:r>
              <a:rPr lang="en-US" dirty="0"/>
              <a:t> de los </a:t>
            </a:r>
            <a:r>
              <a:rPr lang="en-US" dirty="0" err="1"/>
              <a:t>Recursos</a:t>
            </a:r>
            <a:r>
              <a:rPr lang="en-US" dirty="0"/>
              <a:t> del Sistema General de </a:t>
            </a:r>
            <a:r>
              <a:rPr lang="en-US" dirty="0" err="1"/>
              <a:t>Seguridad</a:t>
            </a:r>
            <a:r>
              <a:rPr lang="en-US" dirty="0"/>
              <a:t> Social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Salud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público– Departamento Nacional de Planeación DNP - Presentación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3250" y="2847015"/>
            <a:ext cx="2317750" cy="1193800"/>
          </a:xfrm>
        </p:spPr>
        <p:txBody>
          <a:bodyPr/>
          <a:lstStyle/>
          <a:p>
            <a:r>
              <a:rPr lang="es-CO" dirty="0"/>
              <a:t>1.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00" y="3155507"/>
            <a:ext cx="6172198" cy="3556000"/>
          </a:xfrm>
        </p:spPr>
        <p:txBody>
          <a:bodyPr>
            <a:normAutofit/>
          </a:bodyPr>
          <a:lstStyle/>
          <a:p>
            <a:r>
              <a:rPr lang="es-CO" sz="4400" dirty="0"/>
              <a:t>Presentación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E3C5719-E331-4042-A57F-0982B3CDED59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63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Conclusiones</a:t>
            </a:r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2921442"/>
            <a:ext cx="2317750" cy="1193800"/>
          </a:xfrm>
        </p:spPr>
        <p:txBody>
          <a:bodyPr/>
          <a:lstStyle/>
          <a:p>
            <a:r>
              <a:rPr lang="es-CO" dirty="0"/>
              <a:t>9.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3219303"/>
            <a:ext cx="8200657" cy="3556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s-CO" sz="4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72483C4-3387-498E-9759-881D469BAE56}"/>
              </a:ext>
            </a:extLst>
          </p:cNvPr>
          <p:cNvCxnSpPr>
            <a:cxnSpLocks/>
          </p:cNvCxnSpPr>
          <p:nvPr/>
        </p:nvCxnSpPr>
        <p:spPr>
          <a:xfrm flipV="1">
            <a:off x="2179674" y="3880884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74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3DB6-2242-4379-A3CA-43ADD810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28E26-4994-43D4-ADCA-92874A25B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BF7871-997D-4C29-80A0-7E5F0675E8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Conclusiones</a:t>
            </a:r>
          </a:p>
          <a:p>
            <a:endParaRPr lang="en-US" dirty="0"/>
          </a:p>
        </p:txBody>
      </p:sp>
      <p:sp>
        <p:nvSpPr>
          <p:cNvPr id="8" name="Marcador de posición de texto 2">
            <a:extLst>
              <a:ext uri="{FF2B5EF4-FFF2-40B4-BE49-F238E27FC236}">
                <a16:creationId xmlns:a16="http://schemas.microsoft.com/office/drawing/2014/main" id="{BA856FAA-6AE6-44FD-B539-113AC72A85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1865" y="1805131"/>
            <a:ext cx="11153514" cy="2761495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/>
              <a:t>La ciencia de datos es un campo muy importante para </a:t>
            </a:r>
            <a:r>
              <a:rPr lang="es-CO" sz="2800" b="1" dirty="0"/>
              <a:t>crear valor social en el sector público.</a:t>
            </a:r>
          </a:p>
          <a:p>
            <a:endParaRPr lang="es-CO" b="0" dirty="0"/>
          </a:p>
        </p:txBody>
      </p:sp>
    </p:spTree>
    <p:extLst>
      <p:ext uri="{BB962C8B-B14F-4D97-AF65-F5344CB8AC3E}">
        <p14:creationId xmlns:p14="http://schemas.microsoft.com/office/powerpoint/2010/main" val="291300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777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B6530-7DA5-4823-8052-3C7618D13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Equipo </a:t>
            </a:r>
            <a:r>
              <a:rPr lang="es-CO" b="1" dirty="0">
                <a:solidFill>
                  <a:srgbClr val="004A84"/>
                </a:solidFill>
              </a:rPr>
              <a:t>de</a:t>
            </a:r>
            <a:r>
              <a:rPr lang="es-CO" b="1" dirty="0"/>
              <a:t> Innovación Pública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E4990-2541-443C-B481-4F3B188B1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EiP</a:t>
            </a:r>
            <a:r>
              <a:rPr lang="en-US" dirty="0"/>
              <a:t> </a:t>
            </a:r>
            <a:r>
              <a:rPr lang="en-US" dirty="0" err="1"/>
              <a:t>combina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capacidades</a:t>
            </a:r>
            <a:r>
              <a:rPr lang="en-US" dirty="0"/>
              <a:t> para </a:t>
            </a:r>
            <a:r>
              <a:rPr lang="en-US" b="1" dirty="0" err="1"/>
              <a:t>movilizar</a:t>
            </a:r>
            <a:r>
              <a:rPr lang="en-US" b="1" dirty="0"/>
              <a:t> la </a:t>
            </a:r>
            <a:r>
              <a:rPr lang="en-US" b="1" dirty="0" err="1"/>
              <a:t>innovación</a:t>
            </a:r>
            <a:r>
              <a:rPr lang="en-US" b="1" dirty="0"/>
              <a:t> </a:t>
            </a:r>
            <a:r>
              <a:rPr lang="en-US" b="1" dirty="0" err="1"/>
              <a:t>pública</a:t>
            </a:r>
            <a:r>
              <a:rPr lang="en-US" b="1" dirty="0"/>
              <a:t> </a:t>
            </a:r>
            <a:r>
              <a:rPr lang="en-US" b="1" dirty="0" err="1"/>
              <a:t>en</a:t>
            </a:r>
            <a:r>
              <a:rPr lang="en-US" b="1" dirty="0"/>
              <a:t> Colombia</a:t>
            </a:r>
            <a:r>
              <a:rPr lang="en-US" dirty="0"/>
              <a:t> de la mano de </a:t>
            </a:r>
            <a:r>
              <a:rPr lang="en-US" dirty="0" err="1"/>
              <a:t>actores</a:t>
            </a:r>
            <a:r>
              <a:rPr lang="en-US" dirty="0"/>
              <a:t> locales, </a:t>
            </a:r>
            <a:r>
              <a:rPr lang="en-US" dirty="0" err="1"/>
              <a:t>regionales</a:t>
            </a:r>
            <a:r>
              <a:rPr lang="en-US" dirty="0"/>
              <a:t> e </a:t>
            </a:r>
            <a:r>
              <a:rPr lang="en-US" dirty="0" err="1"/>
              <a:t>internacionales</a:t>
            </a:r>
            <a:r>
              <a:rPr lang="en-US" dirty="0"/>
              <a:t>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729848-2046-461C-AB75-BECECD56A9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– Departamento Nacional de Planeación DNP – </a:t>
            </a:r>
            <a:r>
              <a:rPr lang="es-CO" dirty="0" err="1"/>
              <a:t>Presentacíón</a:t>
            </a:r>
            <a:endParaRPr lang="en-U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A0F7162-5E90-40C0-B19A-2688D997BF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0"/>
          <a:stretch/>
        </p:blipFill>
        <p:spPr>
          <a:xfrm>
            <a:off x="285750" y="1397957"/>
            <a:ext cx="7873483" cy="552239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0F723A3-0192-44BE-B8E0-9841F93ACBEA}"/>
              </a:ext>
            </a:extLst>
          </p:cNvPr>
          <p:cNvSpPr/>
          <p:nvPr/>
        </p:nvSpPr>
        <p:spPr>
          <a:xfrm>
            <a:off x="8159230" y="2094614"/>
            <a:ext cx="3023117" cy="4047578"/>
          </a:xfrm>
          <a:prstGeom prst="rect">
            <a:avLst/>
          </a:prstGeom>
          <a:solidFill>
            <a:srgbClr val="E7E8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 err="1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CBE0770-BB7B-40AB-BC74-92E0C4EDDF05}"/>
              </a:ext>
            </a:extLst>
          </p:cNvPr>
          <p:cNvSpPr txBox="1"/>
          <p:nvPr/>
        </p:nvSpPr>
        <p:spPr>
          <a:xfrm>
            <a:off x="8498310" y="2292720"/>
            <a:ext cx="238169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b="1" dirty="0"/>
              <a:t>Camilo Mayorquín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58E000C-5664-47E4-9CB4-26147B3E8D0D}"/>
              </a:ext>
            </a:extLst>
          </p:cNvPr>
          <p:cNvSpPr txBox="1"/>
          <p:nvPr/>
        </p:nvSpPr>
        <p:spPr>
          <a:xfrm>
            <a:off x="8498310" y="2634411"/>
            <a:ext cx="238169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Científico de datos </a:t>
            </a:r>
            <a:r>
              <a:rPr lang="es-CO" sz="1400" dirty="0" err="1"/>
              <a:t>EiP</a:t>
            </a:r>
            <a:endParaRPr lang="es-CO" sz="1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E73593D-3005-48E5-98A5-770F4E421499}"/>
              </a:ext>
            </a:extLst>
          </p:cNvPr>
          <p:cNvSpPr txBox="1"/>
          <p:nvPr/>
        </p:nvSpPr>
        <p:spPr>
          <a:xfrm>
            <a:off x="8498310" y="3244658"/>
            <a:ext cx="2381693" cy="2846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b="1" dirty="0"/>
              <a:t>Experiencia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2016 – Grupo de Estudio en Inteligencia Artificial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2017 - Grupo de Investigación en Vida Artificial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2018 - Unidad de Científicos de Datos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2019 – Equipo de Innovación Pública</a:t>
            </a:r>
          </a:p>
          <a:p>
            <a:pPr algn="ctr">
              <a:spcBef>
                <a:spcPts val="600"/>
              </a:spcBef>
            </a:pPr>
            <a:endParaRPr lang="es-CO" sz="1400" b="1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AB94DD6B-6B03-424C-A2C5-4EE03E308754}"/>
              </a:ext>
            </a:extLst>
          </p:cNvPr>
          <p:cNvCxnSpPr/>
          <p:nvPr/>
        </p:nvCxnSpPr>
        <p:spPr>
          <a:xfrm>
            <a:off x="8479940" y="3003743"/>
            <a:ext cx="2418432" cy="725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5E2983A-45AF-4218-8F08-F1147825C754}"/>
              </a:ext>
            </a:extLst>
          </p:cNvPr>
          <p:cNvSpPr txBox="1"/>
          <p:nvPr/>
        </p:nvSpPr>
        <p:spPr>
          <a:xfrm>
            <a:off x="4924022" y="2236663"/>
            <a:ext cx="34389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b="1" dirty="0"/>
              <a:t>Áreas de conocimiento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24989D1-DAC1-4854-9C2B-33A685A302CB}"/>
              </a:ext>
            </a:extLst>
          </p:cNvPr>
          <p:cNvSpPr txBox="1"/>
          <p:nvPr/>
        </p:nvSpPr>
        <p:spPr>
          <a:xfrm>
            <a:off x="6977915" y="3359433"/>
            <a:ext cx="11223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spcBef>
                <a:spcPts val="600"/>
              </a:spcBef>
            </a:pPr>
            <a:r>
              <a:rPr lang="es-CO" b="1" dirty="0"/>
              <a:t>Perfiles</a:t>
            </a:r>
          </a:p>
        </p:txBody>
      </p:sp>
    </p:spTree>
    <p:extLst>
      <p:ext uri="{BB962C8B-B14F-4D97-AF65-F5344CB8AC3E}">
        <p14:creationId xmlns:p14="http://schemas.microsoft.com/office/powerpoint/2010/main" val="247365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99E94-0F13-46BE-9158-A0EB03E7B3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/>
              <a:t>Día Internacional de los Datos Abiertos – Departamento Nacional de Planeación DNP - Agenda</a:t>
            </a:r>
          </a:p>
          <a:p>
            <a:endParaRPr lang="es-C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990345-8FBD-446F-8395-8520438B9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7650" y="2832100"/>
            <a:ext cx="2317750" cy="1193800"/>
          </a:xfrm>
        </p:spPr>
        <p:txBody>
          <a:bodyPr/>
          <a:lstStyle/>
          <a:p>
            <a:r>
              <a:rPr lang="es-CO" dirty="0"/>
              <a:t>2.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A71ACA-DFA2-48BC-B15D-1789F86949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5400" y="3141478"/>
            <a:ext cx="7346950" cy="3556000"/>
          </a:xfrm>
        </p:spPr>
        <p:txBody>
          <a:bodyPr>
            <a:normAutofit/>
          </a:bodyPr>
          <a:lstStyle/>
          <a:p>
            <a:r>
              <a:rPr lang="es-CO" sz="4400" dirty="0"/>
              <a:t>Conceptos importantes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E54E2522-0353-419D-A927-FD9892495DFC}"/>
              </a:ext>
            </a:extLst>
          </p:cNvPr>
          <p:cNvCxnSpPr>
            <a:cxnSpLocks/>
          </p:cNvCxnSpPr>
          <p:nvPr/>
        </p:nvCxnSpPr>
        <p:spPr>
          <a:xfrm flipV="1">
            <a:off x="2179674" y="3891517"/>
            <a:ext cx="10012326" cy="1169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51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pizarra, foto, grafiti&#10;&#10;Descripción generada con confianza muy alta">
            <a:extLst>
              <a:ext uri="{FF2B5EF4-FFF2-40B4-BE49-F238E27FC236}">
                <a16:creationId xmlns:a16="http://schemas.microsoft.com/office/drawing/2014/main" id="{3922A2AA-7219-4175-B373-BD607DD1B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"/>
            <a:ext cx="12192000" cy="57943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C68A580-C18E-4BF6-BCAB-B7A0DEBE5D68}"/>
              </a:ext>
            </a:extLst>
          </p:cNvPr>
          <p:cNvSpPr/>
          <p:nvPr/>
        </p:nvSpPr>
        <p:spPr>
          <a:xfrm>
            <a:off x="2427768" y="2231825"/>
            <a:ext cx="7336465" cy="1574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9F31D-6A4B-4A6C-B06A-B2422FC6F5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3A1B16-ED87-49D1-AF28-C7869C7DFD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Conceptos importantes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3C74A1-9BA2-4707-AEE3-23453FF9859F}"/>
              </a:ext>
            </a:extLst>
          </p:cNvPr>
          <p:cNvSpPr txBox="1">
            <a:spLocks/>
          </p:cNvSpPr>
          <p:nvPr/>
        </p:nvSpPr>
        <p:spPr>
          <a:xfrm>
            <a:off x="2193851" y="2231825"/>
            <a:ext cx="7804298" cy="9641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CO" sz="3600" b="0" kern="1200" spc="-150">
                <a:solidFill>
                  <a:schemeClr val="tx1"/>
                </a:solidFill>
                <a:latin typeface="Work Sans" panose="00000500000000000000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CO" sz="5400" dirty="0"/>
              <a:t>¿Qué entienden por inteligencia artificial?</a:t>
            </a:r>
          </a:p>
        </p:txBody>
      </p:sp>
    </p:spTree>
    <p:extLst>
      <p:ext uri="{BB962C8B-B14F-4D97-AF65-F5344CB8AC3E}">
        <p14:creationId xmlns:p14="http://schemas.microsoft.com/office/powerpoint/2010/main" val="148081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EFD1-9363-42F3-BE14-63824E73C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El ecosistema de la inteligencia artificial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28DD1-D355-4736-89B8-2695FBFB3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Todos </a:t>
            </a:r>
            <a:r>
              <a:rPr lang="es-CO" b="1" dirty="0"/>
              <a:t>los conceptos se relacionan</a:t>
            </a:r>
            <a:r>
              <a:rPr lang="es-CO" dirty="0"/>
              <a:t> entre sí, y a la vez son </a:t>
            </a:r>
            <a:r>
              <a:rPr lang="es-CO" b="1" dirty="0"/>
              <a:t>diferentes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3FFF9-47F3-4930-BB3B-DBB6E189E5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1D8763B-579E-4042-9EF0-0814161032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Conceptos importantes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CCBFC2-6D49-40AB-871F-6F8947D1D339}"/>
              </a:ext>
            </a:extLst>
          </p:cNvPr>
          <p:cNvGrpSpPr/>
          <p:nvPr/>
        </p:nvGrpSpPr>
        <p:grpSpPr>
          <a:xfrm>
            <a:off x="3130896" y="1973306"/>
            <a:ext cx="5393632" cy="4141218"/>
            <a:chOff x="2248141" y="1836878"/>
            <a:chExt cx="5393632" cy="414121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E9BB47F-9AE8-4CB1-999B-5402B974C661}"/>
                </a:ext>
              </a:extLst>
            </p:cNvPr>
            <p:cNvSpPr/>
            <p:nvPr/>
          </p:nvSpPr>
          <p:spPr>
            <a:xfrm>
              <a:off x="3988027" y="1836878"/>
              <a:ext cx="3653746" cy="3437312"/>
            </a:xfrm>
            <a:prstGeom prst="ellipse">
              <a:avLst/>
            </a:prstGeom>
            <a:solidFill>
              <a:srgbClr val="004A84">
                <a:alpha val="60000"/>
              </a:srgbClr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5946AF-CEF4-42CF-A2B2-79D793F43F2A}"/>
                </a:ext>
              </a:extLst>
            </p:cNvPr>
            <p:cNvSpPr/>
            <p:nvPr/>
          </p:nvSpPr>
          <p:spPr>
            <a:xfrm>
              <a:off x="4511597" y="2827046"/>
              <a:ext cx="2632227" cy="2447144"/>
            </a:xfrm>
            <a:prstGeom prst="ellipse">
              <a:avLst/>
            </a:prstGeom>
            <a:solidFill>
              <a:srgbClr val="004A8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87AEE-646A-430B-81CF-744CDD6DE4C4}"/>
                </a:ext>
              </a:extLst>
            </p:cNvPr>
            <p:cNvSpPr txBox="1"/>
            <p:nvPr/>
          </p:nvSpPr>
          <p:spPr>
            <a:xfrm>
              <a:off x="4582015" y="2252768"/>
              <a:ext cx="256192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l">
                <a:spcBef>
                  <a:spcPts val="600"/>
                </a:spcBef>
              </a:pPr>
              <a:r>
                <a:rPr lang="es-CO" b="1" dirty="0">
                  <a:solidFill>
                    <a:schemeClr val="bg1"/>
                  </a:solidFill>
                </a:rPr>
                <a:t>Inteligencia artificial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95BEA8-185E-411B-8AB4-AE8C55B7701F}"/>
                </a:ext>
              </a:extLst>
            </p:cNvPr>
            <p:cNvSpPr txBox="1"/>
            <p:nvPr/>
          </p:nvSpPr>
          <p:spPr>
            <a:xfrm>
              <a:off x="5058924" y="3042166"/>
              <a:ext cx="1511952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>
                  <a:solidFill>
                    <a:schemeClr val="bg1"/>
                  </a:solidFill>
                </a:rPr>
                <a:t>Aprendizaje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>
                  <a:solidFill>
                    <a:schemeClr val="bg1"/>
                  </a:solidFill>
                </a:rPr>
                <a:t>de máquina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80CB9A-BF7C-489E-B42E-55BCD22023DB}"/>
                </a:ext>
              </a:extLst>
            </p:cNvPr>
            <p:cNvSpPr/>
            <p:nvPr/>
          </p:nvSpPr>
          <p:spPr>
            <a:xfrm>
              <a:off x="3887664" y="4508525"/>
              <a:ext cx="1463384" cy="1469571"/>
            </a:xfrm>
            <a:prstGeom prst="ellipse">
              <a:avLst/>
            </a:prstGeom>
            <a:solidFill>
              <a:srgbClr val="A6A6A6">
                <a:alpha val="50196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671E40-A881-47CA-9B8E-95A1C3B99799}"/>
                </a:ext>
              </a:extLst>
            </p:cNvPr>
            <p:cNvSpPr txBox="1"/>
            <p:nvPr/>
          </p:nvSpPr>
          <p:spPr>
            <a:xfrm>
              <a:off x="4226720" y="4966805"/>
              <a:ext cx="710452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Big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Data</a:t>
              </a:r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309526-36E7-4C2A-9E72-71C0E144C3FF}"/>
                </a:ext>
              </a:extLst>
            </p:cNvPr>
            <p:cNvSpPr/>
            <p:nvPr/>
          </p:nvSpPr>
          <p:spPr>
            <a:xfrm>
              <a:off x="2248141" y="2581047"/>
              <a:ext cx="2632227" cy="2447144"/>
            </a:xfrm>
            <a:prstGeom prst="ellipse">
              <a:avLst/>
            </a:prstGeom>
            <a:solidFill>
              <a:schemeClr val="bg1">
                <a:lumMod val="6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B2A9E1-8CB5-4A26-BEAF-A455BA4906AE}"/>
                </a:ext>
              </a:extLst>
            </p:cNvPr>
            <p:cNvSpPr txBox="1"/>
            <p:nvPr/>
          </p:nvSpPr>
          <p:spPr>
            <a:xfrm>
              <a:off x="2610508" y="2952416"/>
              <a:ext cx="1180131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Ciencia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de datos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DCC520-3616-4861-8BF4-CCBCF018478D}"/>
                </a:ext>
              </a:extLst>
            </p:cNvPr>
            <p:cNvSpPr txBox="1"/>
            <p:nvPr/>
          </p:nvSpPr>
          <p:spPr>
            <a:xfrm>
              <a:off x="2559212" y="4047776"/>
              <a:ext cx="1282723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/>
                <a:t>Ingeniería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/>
                <a:t>de datos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BFE3D85-F6C7-4E8A-9930-51A0EC16152E}"/>
                </a:ext>
              </a:extLst>
            </p:cNvPr>
            <p:cNvSpPr/>
            <p:nvPr/>
          </p:nvSpPr>
          <p:spPr>
            <a:xfrm>
              <a:off x="4993975" y="3804619"/>
              <a:ext cx="1667469" cy="1469571"/>
            </a:xfrm>
            <a:prstGeom prst="ellipse">
              <a:avLst/>
            </a:prstGeom>
            <a:solidFill>
              <a:schemeClr val="accent6">
                <a:lumMod val="10000"/>
                <a:alpha val="43922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57D1D8-3CBA-42D5-B548-D33F3E465F6B}"/>
                </a:ext>
              </a:extLst>
            </p:cNvPr>
            <p:cNvSpPr txBox="1"/>
            <p:nvPr/>
          </p:nvSpPr>
          <p:spPr>
            <a:xfrm>
              <a:off x="5077756" y="4177766"/>
              <a:ext cx="1511952" cy="7232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s-CO" dirty="0">
                  <a:solidFill>
                    <a:schemeClr val="bg1"/>
                  </a:solidFill>
                </a:rPr>
                <a:t>Aprendizaje</a:t>
              </a:r>
            </a:p>
            <a:p>
              <a:pPr algn="ctr">
                <a:spcBef>
                  <a:spcPts val="600"/>
                </a:spcBef>
              </a:pPr>
              <a:r>
                <a:rPr lang="es-CO" dirty="0">
                  <a:solidFill>
                    <a:schemeClr val="bg1"/>
                  </a:solidFill>
                </a:rPr>
                <a:t>profundo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458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74AB-2D85-4EE7-8FA5-5F4BBFBA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Simulación de la inteligencia humana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4A77-CD7A-48CB-BB24-E3EF39ACA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O" dirty="0"/>
              <a:t>Varios de estos conceptos se suelen usar para los mismos propósitos sin considerar sus diferencias.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56A1F-14AA-49A1-9C79-676CD5A6F6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Ciencia de datos para el sector público - DNP Departamento Nacional de Planeación -  Conceptos importantes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5379C1-04A0-43EA-9367-8DCCB9907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5" t="15443" r="33084" b="17948"/>
          <a:stretch/>
        </p:blipFill>
        <p:spPr>
          <a:xfrm>
            <a:off x="1046100" y="2244756"/>
            <a:ext cx="489140" cy="489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4D7DA-2E10-4AB4-A23E-D611E764A0FE}"/>
              </a:ext>
            </a:extLst>
          </p:cNvPr>
          <p:cNvSpPr txBox="1"/>
          <p:nvPr/>
        </p:nvSpPr>
        <p:spPr>
          <a:xfrm>
            <a:off x="645986" y="2676321"/>
            <a:ext cx="1253869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Inteligencia 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artificial</a:t>
            </a:r>
            <a:endParaRPr lang="en-US" sz="1400" dirty="0"/>
          </a:p>
        </p:txBody>
      </p:sp>
      <p:pic>
        <p:nvPicPr>
          <p:cNvPr id="1028" name="Picture 4" descr="Resultado de imagen para black icon machine learning">
            <a:extLst>
              <a:ext uri="{FF2B5EF4-FFF2-40B4-BE49-F238E27FC236}">
                <a16:creationId xmlns:a16="http://schemas.microsoft.com/office/drawing/2014/main" id="{5D73E532-E362-49D2-9D1C-2A7220F5F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00" y="3522860"/>
            <a:ext cx="493776" cy="58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23194B-10B5-42A3-ADD1-900AA926010E}"/>
              </a:ext>
            </a:extLst>
          </p:cNvPr>
          <p:cNvSpPr txBox="1"/>
          <p:nvPr/>
        </p:nvSpPr>
        <p:spPr>
          <a:xfrm>
            <a:off x="632361" y="4116482"/>
            <a:ext cx="1281120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Aprendizaje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 de máquina</a:t>
            </a:r>
          </a:p>
        </p:txBody>
      </p:sp>
      <p:cxnSp>
        <p:nvCxnSpPr>
          <p:cNvPr id="15" name="Conector recto 5">
            <a:extLst>
              <a:ext uri="{FF2B5EF4-FFF2-40B4-BE49-F238E27FC236}">
                <a16:creationId xmlns:a16="http://schemas.microsoft.com/office/drawing/2014/main" id="{33A87CDF-1813-4206-AFBF-1E1BE1E12577}"/>
              </a:ext>
            </a:extLst>
          </p:cNvPr>
          <p:cNvCxnSpPr/>
          <p:nvPr/>
        </p:nvCxnSpPr>
        <p:spPr>
          <a:xfrm>
            <a:off x="473075" y="3381342"/>
            <a:ext cx="109778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5">
            <a:extLst>
              <a:ext uri="{FF2B5EF4-FFF2-40B4-BE49-F238E27FC236}">
                <a16:creationId xmlns:a16="http://schemas.microsoft.com/office/drawing/2014/main" id="{180E3EE3-E382-48C8-AF17-8704B7833A37}"/>
              </a:ext>
            </a:extLst>
          </p:cNvPr>
          <p:cNvCxnSpPr/>
          <p:nvPr/>
        </p:nvCxnSpPr>
        <p:spPr>
          <a:xfrm>
            <a:off x="473075" y="4849137"/>
            <a:ext cx="109778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871775-CB20-4D7D-AFA2-382A2551E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0" y="4999517"/>
            <a:ext cx="645481" cy="5163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9706D9-76DB-4521-9F3A-5DF2AD59A736}"/>
              </a:ext>
            </a:extLst>
          </p:cNvPr>
          <p:cNvSpPr txBox="1"/>
          <p:nvPr/>
        </p:nvSpPr>
        <p:spPr>
          <a:xfrm>
            <a:off x="651713" y="5478577"/>
            <a:ext cx="1277914" cy="60016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s-CO" sz="1400" dirty="0"/>
              <a:t>Aprendizaje </a:t>
            </a:r>
          </a:p>
          <a:p>
            <a:pPr algn="ctr">
              <a:spcBef>
                <a:spcPts val="600"/>
              </a:spcBef>
            </a:pPr>
            <a:r>
              <a:rPr lang="es-CO" sz="1400" dirty="0"/>
              <a:t>profundo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83852-C6EA-4582-A96E-68D6CEDE3AC8}"/>
              </a:ext>
            </a:extLst>
          </p:cNvPr>
          <p:cNvSpPr txBox="1"/>
          <p:nvPr/>
        </p:nvSpPr>
        <p:spPr>
          <a:xfrm>
            <a:off x="2299969" y="2238493"/>
            <a:ext cx="9150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dirty="0"/>
              <a:t>Estudia el comportamiento de computadores o </a:t>
            </a:r>
            <a:r>
              <a:rPr lang="es-CO" b="1" dirty="0"/>
              <a:t>máquinas que actúan lógicamente</a:t>
            </a:r>
            <a:r>
              <a:rPr lang="es-CO" dirty="0"/>
              <a:t>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AAAC1D-1D21-45C3-B828-2D2E4C988256}"/>
              </a:ext>
            </a:extLst>
          </p:cNvPr>
          <p:cNvSpPr txBox="1"/>
          <p:nvPr/>
        </p:nvSpPr>
        <p:spPr>
          <a:xfrm>
            <a:off x="2299969" y="3486200"/>
            <a:ext cx="91509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dirty="0"/>
              <a:t>Campo de la IA que estudia algoritmos computacionales que </a:t>
            </a:r>
            <a:r>
              <a:rPr lang="es-CO" b="1" dirty="0"/>
              <a:t>aprenden a través de la experiencia, </a:t>
            </a:r>
            <a:r>
              <a:rPr lang="es-CO" dirty="0"/>
              <a:t>utilizando herramientas matemáticas y estadísticas.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9ACE1-B6AA-4E91-8976-04C6D83A4319}"/>
              </a:ext>
            </a:extLst>
          </p:cNvPr>
          <p:cNvSpPr txBox="1"/>
          <p:nvPr/>
        </p:nvSpPr>
        <p:spPr>
          <a:xfrm>
            <a:off x="2299969" y="4951398"/>
            <a:ext cx="91509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s-CO" dirty="0"/>
              <a:t>Campo del aprendizaje de máquina que hace uso de </a:t>
            </a:r>
            <a:r>
              <a:rPr lang="es-CO" b="1" dirty="0"/>
              <a:t>redes neuronales artificiales </a:t>
            </a:r>
            <a:r>
              <a:rPr lang="es-CO" dirty="0"/>
              <a:t>con múltiples capas de neuronas, similar a como funciona el cerebro.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5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NP 2018-2022">
  <a:themeElements>
    <a:clrScheme name="DNP - 2018-2022">
      <a:dk1>
        <a:srgbClr val="004A84"/>
      </a:dk1>
      <a:lt1>
        <a:srgbClr val="FFFFFF"/>
      </a:lt1>
      <a:dk2>
        <a:srgbClr val="6699FF"/>
      </a:dk2>
      <a:lt2>
        <a:srgbClr val="FFFFFF"/>
      </a:lt2>
      <a:accent1>
        <a:srgbClr val="069169"/>
      </a:accent1>
      <a:accent2>
        <a:srgbClr val="3366CC"/>
      </a:accent2>
      <a:accent3>
        <a:srgbClr val="E20000"/>
      </a:accent3>
      <a:accent4>
        <a:srgbClr val="8400A4"/>
      </a:accent4>
      <a:accent5>
        <a:srgbClr val="FFAB00"/>
      </a:accent5>
      <a:accent6>
        <a:srgbClr val="E2ECFD"/>
      </a:accent6>
      <a:hlink>
        <a:srgbClr val="000000"/>
      </a:hlink>
      <a:folHlink>
        <a:srgbClr val="000000"/>
      </a:folHlink>
    </a:clrScheme>
    <a:fontScheme name="DNP">
      <a:majorFont>
        <a:latin typeface="Work Sans SemiBold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>
        <a:spAutoFit/>
      </a:bodyPr>
      <a:lstStyle>
        <a:defPPr algn="l"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8-11 Plantilla Presentaciones DNP V.2.1" id="{751D7307-AF5A-46B7-BE16-6876B7BD287A}" vid="{020FB6CE-D80C-4544-B451-56A3F42B9E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E7FA4FEB5F29F4797E99E5D5F911857" ma:contentTypeVersion="10" ma:contentTypeDescription="Crear nuevo documento." ma:contentTypeScope="" ma:versionID="b9de2a4b12cc170c32c93ec351fa7802">
  <xsd:schema xmlns:xsd="http://www.w3.org/2001/XMLSchema" xmlns:xs="http://www.w3.org/2001/XMLSchema" xmlns:p="http://schemas.microsoft.com/office/2006/metadata/properties" xmlns:ns2="9b272e4e-2ce1-4322-a085-a85112500e72" xmlns:ns3="57d38346-cf2b-472c-9a09-6eba75d26f5c" targetNamespace="http://schemas.microsoft.com/office/2006/metadata/properties" ma:root="true" ma:fieldsID="ecc90207ba6647aad7f382a2ff318ef9" ns2:_="" ns3:_="">
    <xsd:import namespace="9b272e4e-2ce1-4322-a085-a85112500e72"/>
    <xsd:import namespace="57d38346-cf2b-472c-9a09-6eba75d26f5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272e4e-2ce1-4322-a085-a85112500e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d38346-cf2b-472c-9a09-6eba75d26f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E1A833-C0D3-4208-83DB-5FBDCD791A57}">
  <ds:schemaRefs>
    <ds:schemaRef ds:uri="9b272e4e-2ce1-4322-a085-a85112500e72"/>
    <ds:schemaRef ds:uri="http://purl.org/dc/elements/1.1/"/>
    <ds:schemaRef ds:uri="57d38346-cf2b-472c-9a09-6eba75d26f5c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C9BAF97-0367-44C7-A0C8-F3572A9B1E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272e4e-2ce1-4322-a085-a85112500e72"/>
    <ds:schemaRef ds:uri="57d38346-cf2b-472c-9a09-6eba75d26f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983AC8-2EB2-4C17-B05B-1074AB2F46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2018-11 Plantilla Presentaciones DNP V.2.1</Template>
  <TotalTime>19148</TotalTime>
  <Words>2265</Words>
  <Application>Microsoft Office PowerPoint</Application>
  <PresentationFormat>Panorámica</PresentationFormat>
  <Paragraphs>351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Wingdings</vt:lpstr>
      <vt:lpstr>Cambria</vt:lpstr>
      <vt:lpstr>Courier New</vt:lpstr>
      <vt:lpstr>Work Sans</vt:lpstr>
      <vt:lpstr>Arial</vt:lpstr>
      <vt:lpstr>Work Sans SemiBold</vt:lpstr>
      <vt:lpstr>DNP 2018-2022</vt:lpstr>
      <vt:lpstr>Presentación de PowerPoint</vt:lpstr>
      <vt:lpstr>Presentación de PowerPoint</vt:lpstr>
      <vt:lpstr>Presentación de PowerPoint</vt:lpstr>
      <vt:lpstr>Presentación de PowerPoint</vt:lpstr>
      <vt:lpstr>Equipo de Innovación Pública</vt:lpstr>
      <vt:lpstr>Presentación de PowerPoint</vt:lpstr>
      <vt:lpstr>Presentación de PowerPoint</vt:lpstr>
      <vt:lpstr>El ecosistema de la inteligencia artificial</vt:lpstr>
      <vt:lpstr>Simulación de la inteligencia humana</vt:lpstr>
      <vt:lpstr>CIENCIA DE DATOS</vt:lpstr>
      <vt:lpstr>Ciencia de datos</vt:lpstr>
      <vt:lpstr>Presentación de PowerPoint</vt:lpstr>
      <vt:lpstr>Profesiones que trabajan con datos</vt:lpstr>
      <vt:lpstr>¿Los estadísticos dónde quedan?</vt:lpstr>
      <vt:lpstr>Presentación de PowerPoint</vt:lpstr>
      <vt:lpstr>Principales problemas</vt:lpstr>
      <vt:lpstr>Calidad de los datos</vt:lpstr>
      <vt:lpstr>Brecha de género</vt:lpstr>
      <vt:lpstr>Presentación de PowerPoint</vt:lpstr>
      <vt:lpstr>Iniciativas nacionales</vt:lpstr>
      <vt:lpstr>Iniciativas nacionales</vt:lpstr>
      <vt:lpstr>Documentos de política pública</vt:lpstr>
      <vt:lpstr>Presentación de PowerPoint</vt:lpstr>
      <vt:lpstr>Equipos de ciencia de datos</vt:lpstr>
      <vt:lpstr>Equipos internacionales</vt:lpstr>
      <vt:lpstr>Presentación de PowerPoint</vt:lpstr>
      <vt:lpstr>Herramientas para el análisis de datos</vt:lpstr>
      <vt:lpstr>Software de licencia</vt:lpstr>
      <vt:lpstr>Software libre</vt:lpstr>
      <vt:lpstr>Ventajas del software libre</vt:lpstr>
      <vt:lpstr>Presentación de PowerPoint</vt:lpstr>
      <vt:lpstr>Visualizaciones</vt:lpstr>
      <vt:lpstr>Minería de texto</vt:lpstr>
      <vt:lpstr>Minería de texto</vt:lpstr>
      <vt:lpstr>Automatizar tareas</vt:lpstr>
      <vt:lpstr>Automatizar generación de documentos </vt:lpstr>
      <vt:lpstr>Predicción</vt:lpstr>
      <vt:lpstr>Cálculo de un índice de Eficiencia para la Rama Judicial</vt:lpstr>
      <vt:lpstr>Minería de texto sobre la base de datos Mipres NoPBS</vt:lpstr>
      <vt:lpstr>Presentación de PowerPoint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Camilo Andres Mayorquin Adame</dc:creator>
  <cp:lastModifiedBy>Camilo Andres Mayorquin Adame</cp:lastModifiedBy>
  <cp:revision>248</cp:revision>
  <dcterms:created xsi:type="dcterms:W3CDTF">2019-03-11T13:58:07Z</dcterms:created>
  <dcterms:modified xsi:type="dcterms:W3CDTF">2019-08-05T12:47:49Z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0x0101007E7FA4FEB5F29F4797E99E5D5F911857</vt:lpwstr>
  </property>
</Properties>
</file>